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68" r:id="rId2"/>
    <p:sldId id="259" r:id="rId3"/>
    <p:sldId id="256" r:id="rId4"/>
    <p:sldId id="271" r:id="rId5"/>
    <p:sldId id="274" r:id="rId6"/>
    <p:sldId id="266" r:id="rId7"/>
    <p:sldId id="258" r:id="rId8"/>
    <p:sldId id="264" r:id="rId9"/>
    <p:sldId id="270" r:id="rId10"/>
    <p:sldId id="260" r:id="rId11"/>
    <p:sldId id="262" r:id="rId12"/>
    <p:sldId id="263" r:id="rId13"/>
  </p:sldIdLst>
  <p:sldSz cx="12192000" cy="6858000"/>
  <p:notesSz cx="6797675" cy="98726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4CD19E-77EC-4092-9908-7AD69DA45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F584A91-BEF3-408B-8A03-C46B0480A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B84D84-9E41-4AFE-B5F8-87BD1C43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6D3315-47C7-43F8-AC2D-A5B70696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71159C-8087-4032-BC4C-4D08EA4D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593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B51B0-DC1F-4987-A197-AF59A7AA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C785EFB-BE21-4EFD-A82B-0BEC6FB3F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DE93B7-4BAC-4376-8F52-066E63522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E1FCDF-301C-47B6-BF32-9FE47E6A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8D77C1-3A06-49DB-A5F5-6A250186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892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AFE592-0CB6-40B2-8B2D-CEA3037BF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6910F5A-AA70-462D-9DCE-115E777D5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261ADB-76A7-45FD-8EB2-98D0D99B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08144B-41BD-4BCD-8400-CE4E1493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80A9C2-3D46-4F21-8AD5-4C0BF525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8F2AAE-9170-4443-A9AC-0C2304DE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A27926-2FC6-4512-97A5-8094CB66B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2479DE-2F92-4675-B232-0BC4E0AC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C2740B-D49A-4F50-9DA0-EE6C5CB60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D982C7-2BAE-4B81-8A72-228F6BAF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24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16A83D-0CDB-4329-BAA8-7D1BC1E5B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458AB49-D45B-475C-9D24-F6C0C6E0F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401EB5-4B0A-4AE1-952C-76248BE9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146B8A-832B-4550-961C-2AEEDC07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8F7EB0-F19A-4619-810B-2C224344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55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554A33-D356-43E1-84FC-622397AF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A03100-8C29-4D35-834A-830DD3565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5AF90D1-2B9F-42DF-BE31-3CB66575D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EDD6FB-C61C-416C-BC98-61259B36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C2A336-6AF4-4D69-A8F2-17CDB8A14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8A0029B-07FE-49BF-BD8B-DB6E4231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3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E1F20-DA0F-4003-80F2-D760A70E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1C3F09-6975-4059-B69D-F53BBA8CA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7BC0E9-5C8A-4243-88CA-BE2F4643C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2D8A1DE-6EAC-4CB2-8C97-F40AE7A27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54A704C-1C0B-40A7-8D70-D5C4B328C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883F2CE-36F7-4AA4-9AEF-EFD990D3E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4DEAE11-C6C2-4BC8-BE56-8E574D18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68C69E-958C-4FA2-8B58-111AB722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360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9AA5B7-624E-4227-8621-3D6D771D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494CBF-0670-4160-A95A-EC1C8521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CD72B3A-AC9B-48DE-9C9A-15840588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D910469-5B88-4CB7-98E2-1E45E495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51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DE2BE2B-B08B-40A0-9BC4-8D510E43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52B658-2D7A-4128-B98C-4897C7407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684C63-D369-423A-BEBE-E33BA93D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09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934C89-4FAE-4CDD-937B-6902930F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A6054C-A40E-4BDD-9D55-69768510D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CBA283-75C2-4F1D-AB1A-74BBC8535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5588A67-F404-414E-9E01-8C299AC4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787072-CDDA-43EC-8AE8-566E7190B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3A38FB-1CDC-448C-8D37-17CE323C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51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2E3C37-FE3F-4AA8-9F1F-9F9DC7FF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A6AA3EB-8FBE-4AA9-A5FF-89212A8FD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27EDC92-0B8F-442A-8538-D9F9814C1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EE318A-680E-4299-885E-53DE1F3F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9EE82CF-D23B-48A0-B161-6F790621D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8EF3441-9AE1-44BD-8232-61DB811B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007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C64F151-D632-40F8-98F1-E7EFB46F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570823-EEBA-482C-896F-0C9D228A3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A28C93-2BB5-4B4F-9415-2505DE907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D8817-0E20-4145-8221-A5BCB1F88636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E03F17-8345-4A27-9AFA-8B586308D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1ABDDA-08E7-4A62-9706-9865AFE07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2895C-3A5C-4031-B830-0A26C9EF8D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10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0150DC2-511B-47C6-88A6-7859D24D9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823"/>
            <a:ext cx="12192000" cy="1828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DB63C8-4090-472C-84A5-4B21F081711C}"/>
              </a:ext>
            </a:extLst>
          </p:cNvPr>
          <p:cNvSpPr txBox="1"/>
          <p:nvPr/>
        </p:nvSpPr>
        <p:spPr>
          <a:xfrm>
            <a:off x="916497" y="164657"/>
            <a:ext cx="365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海外マーケティング調査</a:t>
            </a:r>
          </a:p>
        </p:txBody>
      </p:sp>
      <p:cxnSp>
        <p:nvCxnSpPr>
          <p:cNvPr id="8" name="直接连接符 26">
            <a:extLst>
              <a:ext uri="{FF2B5EF4-FFF2-40B4-BE49-F238E27FC236}">
                <a16:creationId xmlns:a16="http://schemas.microsoft.com/office/drawing/2014/main" id="{1DCEF1D0-DD6D-493E-A837-0C4E99342D2C}"/>
              </a:ext>
            </a:extLst>
          </p:cNvPr>
          <p:cNvCxnSpPr/>
          <p:nvPr/>
        </p:nvCxnSpPr>
        <p:spPr>
          <a:xfrm>
            <a:off x="0" y="705394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38">
            <a:extLst>
              <a:ext uri="{FF2B5EF4-FFF2-40B4-BE49-F238E27FC236}">
                <a16:creationId xmlns:a16="http://schemas.microsoft.com/office/drawing/2014/main" id="{D68BAF58-848A-4C5D-914C-CF1DCFCE0C1D}"/>
              </a:ext>
            </a:extLst>
          </p:cNvPr>
          <p:cNvSpPr txBox="1"/>
          <p:nvPr/>
        </p:nvSpPr>
        <p:spPr>
          <a:xfrm>
            <a:off x="8747252" y="6585526"/>
            <a:ext cx="3195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bg2">
                    <a:lumMod val="75000"/>
                  </a:schemeClr>
                </a:solidFill>
                <a:latin typeface="Yu Gothic Medium" panose="020B0500000000000000" pitchFamily="50" charset="-128"/>
                <a:ea typeface="Yu Gothic Medium" panose="020B0500000000000000" pitchFamily="50" charset="-128"/>
              </a:rPr>
              <a:t>Copyright© </a:t>
            </a:r>
            <a:r>
              <a:rPr lang="zh-CN" altLang="en-US" sz="800" b="1" dirty="0">
                <a:solidFill>
                  <a:schemeClr val="bg2">
                    <a:lumMod val="75000"/>
                  </a:schemeClr>
                </a:solidFill>
                <a:latin typeface="Yu Gothic Medium" panose="020B0500000000000000" pitchFamily="50" charset="-128"/>
                <a:ea typeface="Yu Gothic Medium" panose="020B0500000000000000" pitchFamily="50" charset="-128"/>
              </a:rPr>
              <a:t>株式会社</a:t>
            </a:r>
            <a:r>
              <a:rPr lang="ja-JP" altLang="en-US" sz="800" b="1" dirty="0">
                <a:solidFill>
                  <a:schemeClr val="bg2">
                    <a:lumMod val="75000"/>
                  </a:schemeClr>
                </a:solidFill>
                <a:latin typeface="Yu Gothic Medium" panose="020B0500000000000000" pitchFamily="50" charset="-128"/>
                <a:ea typeface="Yu Gothic Medium" panose="020B0500000000000000" pitchFamily="50" charset="-128"/>
              </a:rPr>
              <a:t>ワールドナビゲーター </a:t>
            </a:r>
            <a:r>
              <a:rPr lang="en-US" altLang="zh-CN" sz="800" b="1" dirty="0">
                <a:solidFill>
                  <a:schemeClr val="bg2">
                    <a:lumMod val="75000"/>
                  </a:schemeClr>
                </a:solidFill>
                <a:latin typeface="Yu Gothic Medium" panose="020B0500000000000000" pitchFamily="50" charset="-128"/>
                <a:ea typeface="Yu Gothic Medium" panose="020B0500000000000000" pitchFamily="50" charset="-128"/>
              </a:rPr>
              <a:t>All Rights Reserved.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Yu Gothic Medium" panose="020B0500000000000000" pitchFamily="50" charset="-128"/>
              <a:ea typeface="Yu Gothic Medium" panose="020B05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B07EE6-BC5E-4CC8-9485-FE5B634D7C62}"/>
              </a:ext>
            </a:extLst>
          </p:cNvPr>
          <p:cNvSpPr txBox="1"/>
          <p:nvPr/>
        </p:nvSpPr>
        <p:spPr>
          <a:xfrm>
            <a:off x="385254" y="840714"/>
            <a:ext cx="5612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  <a:latin typeface="Yu Gothic Medium" panose="020B0500000000000000" pitchFamily="50" charset="-128"/>
                <a:ea typeface="Yu Gothic Medium" panose="020B0500000000000000" pitchFamily="50" charset="-128"/>
              </a:rPr>
              <a:t>国内マーケティングと海外マーケティングの違いとは？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B2BF5C7B-8300-4256-8D32-2714FE0C1C64}"/>
              </a:ext>
            </a:extLst>
          </p:cNvPr>
          <p:cNvSpPr/>
          <p:nvPr/>
        </p:nvSpPr>
        <p:spPr>
          <a:xfrm>
            <a:off x="690297" y="1609529"/>
            <a:ext cx="1174459" cy="81373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市場</a:t>
            </a:r>
          </a:p>
          <a:p>
            <a:pPr algn="ctr"/>
            <a:r>
              <a:rPr kumimoji="1" lang="ja-JP" altLang="en-US" sz="16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規模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CF2106B0-2091-4583-BC4A-90C252AAA85C}"/>
              </a:ext>
            </a:extLst>
          </p:cNvPr>
          <p:cNvSpPr/>
          <p:nvPr/>
        </p:nvSpPr>
        <p:spPr>
          <a:xfrm>
            <a:off x="690297" y="3380781"/>
            <a:ext cx="1174459" cy="81373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顧客ニーズ</a:t>
            </a: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ADC248F-6784-47EB-A9BA-FBCEA268B082}"/>
              </a:ext>
            </a:extLst>
          </p:cNvPr>
          <p:cNvSpPr/>
          <p:nvPr/>
        </p:nvSpPr>
        <p:spPr>
          <a:xfrm>
            <a:off x="690296" y="4266407"/>
            <a:ext cx="1174459" cy="81373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類似</a:t>
            </a:r>
          </a:p>
          <a:p>
            <a:pPr algn="ctr"/>
            <a:r>
              <a:rPr lang="ja-JP" altLang="en-US" sz="16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商品</a:t>
            </a:r>
            <a:endParaRPr kumimoji="1" lang="ja-JP" altLang="en-US" sz="1600" dirty="0">
              <a:latin typeface="Yu Gothic Medium" panose="020B0500000000000000" pitchFamily="50" charset="-128"/>
              <a:ea typeface="Yu Gothic Medium" panose="020B0500000000000000" pitchFamily="50" charset="-128"/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999FC856-BA1D-4188-B960-89FE8EC0EA75}"/>
              </a:ext>
            </a:extLst>
          </p:cNvPr>
          <p:cNvSpPr/>
          <p:nvPr/>
        </p:nvSpPr>
        <p:spPr>
          <a:xfrm>
            <a:off x="690297" y="2495155"/>
            <a:ext cx="1174459" cy="81373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法律</a:t>
            </a:r>
          </a:p>
          <a:p>
            <a:pPr algn="ctr"/>
            <a:r>
              <a:rPr lang="ja-JP" altLang="en-US" sz="16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商習慣</a:t>
            </a:r>
            <a:endParaRPr kumimoji="1" lang="ja-JP" altLang="en-US" sz="1600" dirty="0">
              <a:latin typeface="Yu Gothic Medium" panose="020B0500000000000000" pitchFamily="50" charset="-128"/>
              <a:ea typeface="Yu Gothic Medium" panose="020B05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1F93B46-29BD-403C-93E4-7D6CFADB069B}"/>
              </a:ext>
            </a:extLst>
          </p:cNvPr>
          <p:cNvSpPr txBox="1"/>
          <p:nvPr/>
        </p:nvSpPr>
        <p:spPr>
          <a:xfrm>
            <a:off x="2143246" y="1754785"/>
            <a:ext cx="383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進出したい海外市場規模の分析</a:t>
            </a:r>
          </a:p>
          <a:p>
            <a:r>
              <a:rPr kumimoji="1" lang="ja-JP" altLang="en-US" sz="14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日本国内と比較する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4045727-50F2-43B4-AB31-CC7B477CFFC1}"/>
              </a:ext>
            </a:extLst>
          </p:cNvPr>
          <p:cNvSpPr txBox="1"/>
          <p:nvPr/>
        </p:nvSpPr>
        <p:spPr>
          <a:xfrm>
            <a:off x="2143246" y="3526037"/>
            <a:ext cx="828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今まで日本国内で販売してきた商品の国内のターゲット層と海外市場でのターゲット層の違いを把握</a:t>
            </a:r>
          </a:p>
          <a:p>
            <a:r>
              <a:rPr lang="ja-JP" altLang="en-US" sz="14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海外では文化や習慣も違う為、どのようなニーズがあるかを分析する</a:t>
            </a:r>
            <a:endParaRPr kumimoji="1" lang="ja-JP" altLang="en-US" sz="1400" dirty="0">
              <a:latin typeface="Yu Gothic Medium" panose="020B0500000000000000" pitchFamily="50" charset="-128"/>
              <a:ea typeface="Yu Gothic Medium" panose="020B0500000000000000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391C04-1BCA-4AD2-838B-CA97E345C617}"/>
              </a:ext>
            </a:extLst>
          </p:cNvPr>
          <p:cNvSpPr txBox="1"/>
          <p:nvPr/>
        </p:nvSpPr>
        <p:spPr>
          <a:xfrm>
            <a:off x="2143246" y="4511179"/>
            <a:ext cx="2399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類似商品と販売方法の把握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654C682-D2CB-4FE1-B702-7547C00C6C5B}"/>
              </a:ext>
            </a:extLst>
          </p:cNvPr>
          <p:cNvSpPr txBox="1"/>
          <p:nvPr/>
        </p:nvSpPr>
        <p:spPr>
          <a:xfrm>
            <a:off x="2143246" y="2640411"/>
            <a:ext cx="6887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同じ国や地域でも、場所によって同じ方法が通用しない場合もある</a:t>
            </a:r>
          </a:p>
          <a:p>
            <a:r>
              <a:rPr lang="ja-JP" altLang="en-US" sz="1400" dirty="0">
                <a:latin typeface="Yu Gothic Medium" panose="020B0500000000000000" pitchFamily="50" charset="-128"/>
                <a:ea typeface="Yu Gothic Medium" panose="020B0500000000000000" pitchFamily="50" charset="-128"/>
              </a:rPr>
              <a:t>現地での人脈も必要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59AD45D-734E-4E0B-8E43-4ED789A20DD9}"/>
              </a:ext>
            </a:extLst>
          </p:cNvPr>
          <p:cNvSpPr txBox="1"/>
          <p:nvPr/>
        </p:nvSpPr>
        <p:spPr>
          <a:xfrm>
            <a:off x="486171" y="1157693"/>
            <a:ext cx="697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基本的な進め方や考え方に違いはないが、</a:t>
            </a:r>
            <a:r>
              <a:rPr kumimoji="1" lang="ja-JP" altLang="en-US" sz="1600" b="1" dirty="0">
                <a:solidFill>
                  <a:srgbClr val="0070C0"/>
                </a:solidFill>
              </a:rPr>
              <a:t>重要なポイント</a:t>
            </a:r>
            <a:r>
              <a:rPr kumimoji="1" lang="ja-JP" altLang="en-US" sz="1400" dirty="0"/>
              <a:t>がいくつかあります。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5D6424-2605-4630-9678-6C1F67885978}"/>
              </a:ext>
            </a:extLst>
          </p:cNvPr>
          <p:cNvSpPr txBox="1"/>
          <p:nvPr/>
        </p:nvSpPr>
        <p:spPr>
          <a:xfrm>
            <a:off x="2794157" y="5939195"/>
            <a:ext cx="6603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i="0" dirty="0">
                <a:solidFill>
                  <a:srgbClr val="FF0000"/>
                </a:solidFill>
                <a:effectLst/>
                <a:latin typeface="Noto Sans Japanese"/>
              </a:rPr>
              <a:t>海外マーケティング調査をすることにより、</a:t>
            </a:r>
          </a:p>
          <a:p>
            <a:r>
              <a:rPr lang="ja-JP" altLang="en-US" b="1" dirty="0">
                <a:solidFill>
                  <a:srgbClr val="FF0000"/>
                </a:solidFill>
                <a:latin typeface="Noto Sans Japanese"/>
              </a:rPr>
              <a:t>現地</a:t>
            </a:r>
            <a:r>
              <a:rPr lang="ja-JP" altLang="en-US" b="1" i="0" dirty="0">
                <a:solidFill>
                  <a:srgbClr val="FF0000"/>
                </a:solidFill>
                <a:effectLst/>
                <a:latin typeface="Noto Sans Japanese"/>
              </a:rPr>
              <a:t>の実態を把握し、適切な販売戦略を練ることができます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87EF07BB-3A36-493E-AC18-6BC3A5C09086}"/>
              </a:ext>
            </a:extLst>
          </p:cNvPr>
          <p:cNvSpPr/>
          <p:nvPr/>
        </p:nvSpPr>
        <p:spPr>
          <a:xfrm>
            <a:off x="5226199" y="4994226"/>
            <a:ext cx="721454" cy="646331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10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B71C5626-E47C-4E9C-A8B5-637E662C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220" y="2961442"/>
            <a:ext cx="1588124" cy="1021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77BA4474-3049-4D21-A7A0-1AAB10C9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906" y="1538125"/>
            <a:ext cx="2144402" cy="1423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6C3CB0BF-2597-4426-896D-AFC43AA61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82" y="2914365"/>
            <a:ext cx="2228393" cy="1432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527E775-8DB2-4844-BF65-610674846AFE}"/>
              </a:ext>
            </a:extLst>
          </p:cNvPr>
          <p:cNvSpPr/>
          <p:nvPr/>
        </p:nvSpPr>
        <p:spPr>
          <a:xfrm>
            <a:off x="5189666" y="4884324"/>
            <a:ext cx="6722171" cy="194623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4FF58D2-FABE-4419-B541-898837C32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63" y="1681911"/>
            <a:ext cx="4909503" cy="4470695"/>
          </a:xfrm>
          <a:prstGeom prst="rect">
            <a:avLst/>
          </a:prstGeom>
        </p:spPr>
      </p:pic>
      <p:cxnSp>
        <p:nvCxnSpPr>
          <p:cNvPr id="19" name="直接连接符 37">
            <a:extLst>
              <a:ext uri="{FF2B5EF4-FFF2-40B4-BE49-F238E27FC236}">
                <a16:creationId xmlns:a16="http://schemas.microsoft.com/office/drawing/2014/main" id="{E6B6F2D2-A9B0-46D3-B214-EB06399B48DB}"/>
              </a:ext>
            </a:extLst>
          </p:cNvPr>
          <p:cNvCxnSpPr>
            <a:cxnSpLocks/>
          </p:cNvCxnSpPr>
          <p:nvPr/>
        </p:nvCxnSpPr>
        <p:spPr>
          <a:xfrm>
            <a:off x="0" y="705394"/>
            <a:ext cx="12192000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1F1427C-C639-4935-B3F1-587E1F603353}"/>
              </a:ext>
            </a:extLst>
          </p:cNvPr>
          <p:cNvSpPr txBox="1"/>
          <p:nvPr/>
        </p:nvSpPr>
        <p:spPr>
          <a:xfrm>
            <a:off x="951605" y="184450"/>
            <a:ext cx="2068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過去出展実績</a:t>
            </a:r>
          </a:p>
        </p:txBody>
      </p:sp>
      <p:sp>
        <p:nvSpPr>
          <p:cNvPr id="8" name="円弧 7">
            <a:extLst>
              <a:ext uri="{FF2B5EF4-FFF2-40B4-BE49-F238E27FC236}">
                <a16:creationId xmlns:a16="http://schemas.microsoft.com/office/drawing/2014/main" id="{2927D570-AD21-4B26-A406-D04AE98AC900}"/>
              </a:ext>
            </a:extLst>
          </p:cNvPr>
          <p:cNvSpPr/>
          <p:nvPr/>
        </p:nvSpPr>
        <p:spPr>
          <a:xfrm>
            <a:off x="4002947" y="2783052"/>
            <a:ext cx="2927758" cy="1291896"/>
          </a:xfrm>
          <a:prstGeom prst="arc">
            <a:avLst>
              <a:gd name="adj1" fmla="val 11030884"/>
              <a:gd name="adj2" fmla="val 181293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弧 10">
            <a:extLst>
              <a:ext uri="{FF2B5EF4-FFF2-40B4-BE49-F238E27FC236}">
                <a16:creationId xmlns:a16="http://schemas.microsoft.com/office/drawing/2014/main" id="{9C0D70B6-C8FF-4E20-9445-254F920416DA}"/>
              </a:ext>
            </a:extLst>
          </p:cNvPr>
          <p:cNvSpPr/>
          <p:nvPr/>
        </p:nvSpPr>
        <p:spPr>
          <a:xfrm rot="20106003">
            <a:off x="4404220" y="3702315"/>
            <a:ext cx="2256639" cy="822121"/>
          </a:xfrm>
          <a:prstGeom prst="arc">
            <a:avLst>
              <a:gd name="adj1" fmla="val 11137991"/>
              <a:gd name="adj2" fmla="val 195040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6003F2C-78FD-46A2-B32A-D66CB1659B09}"/>
              </a:ext>
            </a:extLst>
          </p:cNvPr>
          <p:cNvSpPr txBox="1"/>
          <p:nvPr/>
        </p:nvSpPr>
        <p:spPr>
          <a:xfrm>
            <a:off x="5370897" y="4967131"/>
            <a:ext cx="6540940" cy="1846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100" dirty="0"/>
              <a:t>2019</a:t>
            </a:r>
            <a:r>
              <a:rPr lang="ja-JP" altLang="en-US" sz="1100" dirty="0"/>
              <a:t>年    </a:t>
            </a:r>
            <a:r>
              <a:rPr lang="en-US" altLang="ja-JP" sz="1100" dirty="0"/>
              <a:t>6</a:t>
            </a:r>
            <a:r>
              <a:rPr lang="ja-JP" altLang="en-US" sz="1100" dirty="0"/>
              <a:t>月  第</a:t>
            </a:r>
            <a:r>
              <a:rPr lang="en-US" altLang="ja-JP" sz="1100" dirty="0"/>
              <a:t>10</a:t>
            </a:r>
            <a:r>
              <a:rPr lang="ja-JP" altLang="en-US" sz="1100" dirty="0"/>
              <a:t>回中国国際健康商品展示会＆</a:t>
            </a:r>
            <a:r>
              <a:rPr lang="en-US" altLang="ja-JP" sz="1100" dirty="0"/>
              <a:t>2019</a:t>
            </a:r>
            <a:r>
              <a:rPr lang="ja-JP" altLang="en-US" sz="1100" dirty="0"/>
              <a:t>アジアナチュラル及び栄養保健品展　</a:t>
            </a:r>
            <a:endParaRPr lang="en-US" altLang="ja-JP" sz="1100" dirty="0"/>
          </a:p>
          <a:p>
            <a:pPr>
              <a:lnSpc>
                <a:spcPct val="150000"/>
              </a:lnSpc>
            </a:pPr>
            <a:r>
              <a:rPr lang="en-US" altLang="ja-JP" sz="1100" dirty="0"/>
              <a:t>2019</a:t>
            </a:r>
            <a:r>
              <a:rPr lang="ja-JP" altLang="en-US" sz="1100" dirty="0"/>
              <a:t>年  </a:t>
            </a:r>
            <a:r>
              <a:rPr lang="en-US" altLang="ja-JP" sz="1100" dirty="0"/>
              <a:t>12</a:t>
            </a:r>
            <a:r>
              <a:rPr lang="ja-JP" altLang="en-US" sz="1100" dirty="0"/>
              <a:t>月</a:t>
            </a:r>
            <a:r>
              <a:rPr lang="en-US" altLang="zh-CN" sz="1100" dirty="0"/>
              <a:t>【NHNE】</a:t>
            </a:r>
            <a:r>
              <a:rPr lang="zh-CN" altLang="en-US" sz="1100" dirty="0"/>
              <a:t>中国国際健康営業博覧会（</a:t>
            </a:r>
            <a:r>
              <a:rPr lang="en-US" altLang="zh-CN" sz="1100" dirty="0"/>
              <a:t>2019</a:t>
            </a:r>
            <a:r>
              <a:rPr lang="zh-CN" altLang="en-US" sz="1100" dirty="0"/>
              <a:t>年下半期度）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en-US" altLang="ja-JP" sz="1100" dirty="0"/>
              <a:t>2020</a:t>
            </a:r>
            <a:r>
              <a:rPr lang="ja-JP" altLang="en-US" sz="1100" dirty="0"/>
              <a:t>年    </a:t>
            </a:r>
            <a:r>
              <a:rPr lang="en-US" altLang="ja-JP" sz="1100" dirty="0"/>
              <a:t>9</a:t>
            </a:r>
            <a:r>
              <a:rPr lang="ja-JP" altLang="en-US" sz="1100" dirty="0"/>
              <a:t>月  </a:t>
            </a:r>
            <a:r>
              <a:rPr lang="en-US" altLang="zh-CN" sz="1100" dirty="0"/>
              <a:t>HCI</a:t>
            </a:r>
            <a:r>
              <a:rPr lang="zh-CN" altLang="en-US" sz="1100" dirty="0"/>
              <a:t>中国</a:t>
            </a:r>
            <a:r>
              <a:rPr lang="en-US" altLang="zh-CN" sz="1100" dirty="0"/>
              <a:t>(</a:t>
            </a:r>
            <a:r>
              <a:rPr lang="zh-CN" altLang="en-US" sz="1100" dirty="0"/>
              <a:t>広州</a:t>
            </a:r>
            <a:r>
              <a:rPr lang="en-US" altLang="zh-CN" sz="1100" dirty="0"/>
              <a:t>)</a:t>
            </a:r>
            <a:r>
              <a:rPr lang="zh-CN" altLang="en-US" sz="1100" dirty="0"/>
              <a:t>国際健康保健産業博覧会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en-US" altLang="ja-JP" sz="1100" dirty="0"/>
              <a:t>2020</a:t>
            </a:r>
            <a:r>
              <a:rPr lang="ja-JP" altLang="en-US" sz="1100" dirty="0"/>
              <a:t>年    </a:t>
            </a:r>
            <a:r>
              <a:rPr lang="en-US" altLang="ja-JP" sz="1100" dirty="0"/>
              <a:t>9</a:t>
            </a:r>
            <a:r>
              <a:rPr lang="ja-JP" altLang="en-US" sz="1100" dirty="0"/>
              <a:t>月  </a:t>
            </a:r>
            <a:r>
              <a:rPr lang="en-US" altLang="zh-CN" sz="1100" dirty="0"/>
              <a:t>NHNE</a:t>
            </a:r>
            <a:r>
              <a:rPr lang="zh-CN" altLang="en-US" sz="1100" dirty="0"/>
              <a:t>中国国際健康栄養博覧会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en-US" altLang="ja-JP" sz="1100" dirty="0"/>
              <a:t>2020</a:t>
            </a:r>
            <a:r>
              <a:rPr lang="ja-JP" altLang="en-US" sz="1100" dirty="0"/>
              <a:t>年  </a:t>
            </a:r>
            <a:r>
              <a:rPr lang="en-US" altLang="ja-JP" sz="1100" dirty="0"/>
              <a:t>11</a:t>
            </a:r>
            <a:r>
              <a:rPr lang="ja-JP" altLang="en-US" sz="1100" dirty="0"/>
              <a:t>月  第</a:t>
            </a:r>
            <a:r>
              <a:rPr lang="en-US" altLang="ja-JP" sz="1100" dirty="0"/>
              <a:t>11</a:t>
            </a:r>
            <a:r>
              <a:rPr lang="ja-JP" altLang="en-US" sz="1100" dirty="0"/>
              <a:t>回中国国際健康商品展示会＆</a:t>
            </a:r>
            <a:r>
              <a:rPr lang="en-US" altLang="ja-JP" sz="1100" dirty="0"/>
              <a:t>2020</a:t>
            </a:r>
            <a:r>
              <a:rPr lang="ja-JP" altLang="en-US" sz="1100" dirty="0"/>
              <a:t>アジアナチュラル及び栄養保健品展示（</a:t>
            </a:r>
            <a:r>
              <a:rPr lang="en-US" altLang="ja-JP" sz="1100" dirty="0"/>
              <a:t>HNC</a:t>
            </a:r>
            <a:r>
              <a:rPr lang="ja-JP" altLang="en-US" sz="1100" dirty="0"/>
              <a:t>）</a:t>
            </a:r>
            <a:endParaRPr lang="en-US" altLang="ja-JP" sz="1100" dirty="0"/>
          </a:p>
          <a:p>
            <a:pPr>
              <a:lnSpc>
                <a:spcPct val="150000"/>
              </a:lnSpc>
            </a:pPr>
            <a:r>
              <a:rPr lang="en-US" altLang="ja-JP" sz="1100" dirty="0"/>
              <a:t>2021</a:t>
            </a:r>
            <a:r>
              <a:rPr lang="ja-JP" altLang="en-US" sz="1100" dirty="0"/>
              <a:t>年    </a:t>
            </a:r>
            <a:r>
              <a:rPr lang="en-US" altLang="ja-JP" sz="1100" dirty="0"/>
              <a:t>5</a:t>
            </a:r>
            <a:r>
              <a:rPr lang="ja-JP" altLang="en-US" sz="1100" dirty="0"/>
              <a:t>月  </a:t>
            </a:r>
            <a:r>
              <a:rPr lang="zh-CN" altLang="en-US" sz="1100" dirty="0"/>
              <a:t>中国国際健康栄養博覧会</a:t>
            </a:r>
            <a:r>
              <a:rPr lang="en-US" altLang="zh-CN" sz="1100" dirty="0"/>
              <a:t>NHNE</a:t>
            </a:r>
            <a:endParaRPr lang="en-US" altLang="ja-JP" sz="1100" dirty="0"/>
          </a:p>
          <a:p>
            <a:pPr>
              <a:lnSpc>
                <a:spcPct val="150000"/>
              </a:lnSpc>
            </a:pPr>
            <a:r>
              <a:rPr lang="en-US" altLang="ja-JP" sz="1100" dirty="0"/>
              <a:t>2021</a:t>
            </a:r>
            <a:r>
              <a:rPr lang="ja-JP" altLang="en-US" sz="1100" dirty="0"/>
              <a:t>年    </a:t>
            </a:r>
            <a:r>
              <a:rPr lang="en-US" altLang="ja-JP" sz="1100" dirty="0"/>
              <a:t>7</a:t>
            </a:r>
            <a:r>
              <a:rPr lang="ja-JP" altLang="en-US" sz="1100" dirty="0"/>
              <a:t>月  </a:t>
            </a:r>
            <a:r>
              <a:rPr lang="en-US" altLang="ja-JP" sz="1100" dirty="0"/>
              <a:t>CIBE</a:t>
            </a:r>
            <a:r>
              <a:rPr lang="ja-JP" altLang="en-US" sz="1100" dirty="0"/>
              <a:t>美博会</a:t>
            </a:r>
            <a:endParaRPr lang="en-US" altLang="zh-CN" sz="11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D8953F7B-FF2F-457C-A5F7-3BBB63A4D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047" y="761579"/>
            <a:ext cx="1701716" cy="23045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15A2C1E-EE22-49E5-A5A7-15310C53C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897" y="2992291"/>
            <a:ext cx="1772298" cy="759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F7C5B160-25AB-4F99-9391-3AF5405F7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3393" y="992167"/>
            <a:ext cx="1658607" cy="12273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7965F6D-92BA-4E3B-8836-6E8C65C244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935"/>
          <a:stretch/>
        </p:blipFill>
        <p:spPr>
          <a:xfrm>
            <a:off x="6902139" y="711946"/>
            <a:ext cx="2356730" cy="875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90A0495-DD64-4D68-A84B-77C3D593B0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451" y="747922"/>
            <a:ext cx="1714094" cy="2268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53EE2BB-5C9E-4DB3-BF01-B63E988B60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7441" y="2197140"/>
            <a:ext cx="1614802" cy="1846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AE9462CA-0F51-4398-8573-2FC05E2CA9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6047" y="3652344"/>
            <a:ext cx="2365460" cy="1330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4" name="コネクタ: 曲線 33">
            <a:extLst>
              <a:ext uri="{FF2B5EF4-FFF2-40B4-BE49-F238E27FC236}">
                <a16:creationId xmlns:a16="http://schemas.microsoft.com/office/drawing/2014/main" id="{C6EEDEB0-2052-4353-9ABD-F8D9D6F04CC4}"/>
              </a:ext>
            </a:extLst>
          </p:cNvPr>
          <p:cNvCxnSpPr>
            <a:cxnSpLocks/>
          </p:cNvCxnSpPr>
          <p:nvPr/>
        </p:nvCxnSpPr>
        <p:spPr>
          <a:xfrm flipV="1">
            <a:off x="3264492" y="3347207"/>
            <a:ext cx="2020572" cy="131880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弧 6">
            <a:extLst>
              <a:ext uri="{FF2B5EF4-FFF2-40B4-BE49-F238E27FC236}">
                <a16:creationId xmlns:a16="http://schemas.microsoft.com/office/drawing/2014/main" id="{E953B37F-55CF-4F10-ADFF-93A61C4B4C97}"/>
              </a:ext>
            </a:extLst>
          </p:cNvPr>
          <p:cNvSpPr/>
          <p:nvPr/>
        </p:nvSpPr>
        <p:spPr>
          <a:xfrm rot="8135896">
            <a:off x="3530153" y="4059486"/>
            <a:ext cx="2600398" cy="1035464"/>
          </a:xfrm>
          <a:prstGeom prst="arc">
            <a:avLst>
              <a:gd name="adj1" fmla="val 1372922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438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07AFFA-D91F-46D2-A081-DC01F321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67" y="2659554"/>
            <a:ext cx="2121878" cy="3222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F46A3E5-6DC1-4DF2-BC26-87DE1240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345" y="2929639"/>
            <a:ext cx="2244013" cy="2952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" name="直接连接符 37">
            <a:extLst>
              <a:ext uri="{FF2B5EF4-FFF2-40B4-BE49-F238E27FC236}">
                <a16:creationId xmlns:a16="http://schemas.microsoft.com/office/drawing/2014/main" id="{10980B72-58D0-403F-8BA8-C8ADE3FF48C8}"/>
              </a:ext>
            </a:extLst>
          </p:cNvPr>
          <p:cNvCxnSpPr>
            <a:cxnSpLocks/>
          </p:cNvCxnSpPr>
          <p:nvPr/>
        </p:nvCxnSpPr>
        <p:spPr>
          <a:xfrm>
            <a:off x="0" y="705394"/>
            <a:ext cx="12192000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楕円 8">
            <a:extLst>
              <a:ext uri="{FF2B5EF4-FFF2-40B4-BE49-F238E27FC236}">
                <a16:creationId xmlns:a16="http://schemas.microsoft.com/office/drawing/2014/main" id="{791522DC-CCCE-4B00-8013-FBCA01785FB7}"/>
              </a:ext>
            </a:extLst>
          </p:cNvPr>
          <p:cNvSpPr/>
          <p:nvPr/>
        </p:nvSpPr>
        <p:spPr>
          <a:xfrm>
            <a:off x="2446649" y="749216"/>
            <a:ext cx="1800683" cy="1768163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商品宣伝</a:t>
            </a:r>
          </a:p>
          <a:p>
            <a:pPr algn="ctr"/>
            <a:r>
              <a:rPr lang="ja-JP" altLang="en-US" sz="2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ジャトラ</a:t>
            </a:r>
          </a:p>
          <a:p>
            <a:pPr algn="ctr"/>
            <a:r>
              <a:rPr kumimoji="1" lang="ja-JP" altLang="en-US" sz="2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各企業</a:t>
            </a:r>
            <a:r>
              <a:rPr kumimoji="1" lang="en-US" altLang="ja-JP" sz="2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HP</a:t>
            </a:r>
            <a:endParaRPr kumimoji="1" lang="ja-JP" altLang="en-US" sz="2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CBA604C-C4C5-4F19-9D12-075D7F98B004}"/>
              </a:ext>
            </a:extLst>
          </p:cNvPr>
          <p:cNvSpPr txBox="1"/>
          <p:nvPr/>
        </p:nvSpPr>
        <p:spPr>
          <a:xfrm>
            <a:off x="685816" y="199908"/>
            <a:ext cx="144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SNS</a:t>
            </a:r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宣伝</a:t>
            </a:r>
          </a:p>
        </p:txBody>
      </p:sp>
      <p:sp>
        <p:nvSpPr>
          <p:cNvPr id="45" name="矢印: 下 44">
            <a:extLst>
              <a:ext uri="{FF2B5EF4-FFF2-40B4-BE49-F238E27FC236}">
                <a16:creationId xmlns:a16="http://schemas.microsoft.com/office/drawing/2014/main" id="{EC94B537-6FC9-4523-A3B2-E94994D677A8}"/>
              </a:ext>
            </a:extLst>
          </p:cNvPr>
          <p:cNvSpPr/>
          <p:nvPr/>
        </p:nvSpPr>
        <p:spPr>
          <a:xfrm>
            <a:off x="8324382" y="1781464"/>
            <a:ext cx="545284" cy="740705"/>
          </a:xfrm>
          <a:prstGeom prst="down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64E08064-D6E5-42F1-A5AD-2289BD0FD29A}"/>
              </a:ext>
            </a:extLst>
          </p:cNvPr>
          <p:cNvSpPr/>
          <p:nvPr/>
        </p:nvSpPr>
        <p:spPr>
          <a:xfrm>
            <a:off x="6512364" y="2579463"/>
            <a:ext cx="4295167" cy="15703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AFD6F4A-EFB8-485C-94EA-028A1ABA2FFB}"/>
              </a:ext>
            </a:extLst>
          </p:cNvPr>
          <p:cNvSpPr txBox="1"/>
          <p:nvPr/>
        </p:nvSpPr>
        <p:spPr>
          <a:xfrm>
            <a:off x="6700914" y="2603568"/>
            <a:ext cx="39180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中国政府から交付される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ICP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ライセンス</a:t>
            </a:r>
            <a:r>
              <a:rPr lang="ja-JP" altLang="en-US" sz="1400" dirty="0"/>
              <a:t>の</a:t>
            </a:r>
            <a:r>
              <a:rPr kumimoji="1" lang="ja-JP" altLang="en-US" sz="1400" dirty="0"/>
              <a:t>取得がない場合、中国国内企業が日本国内企業の</a:t>
            </a:r>
            <a:r>
              <a:rPr kumimoji="1" lang="en-US" altLang="ja-JP" sz="1400" dirty="0"/>
              <a:t>HP</a:t>
            </a:r>
            <a:r>
              <a:rPr kumimoji="1" lang="ja-JP" altLang="en-US" sz="1400" dirty="0"/>
              <a:t>を閲覧することは出来ません。</a:t>
            </a:r>
          </a:p>
          <a:p>
            <a:r>
              <a:rPr kumimoji="1" lang="ja-JP" altLang="en-US" sz="1400" dirty="0"/>
              <a:t>弊社は大連のグループ会社と連携し、現地のサーバーを使用。会員様の代わりに</a:t>
            </a:r>
            <a:r>
              <a:rPr lang="en-US" altLang="ja-JP" sz="1400" dirty="0"/>
              <a:t>ICP</a:t>
            </a:r>
            <a:r>
              <a:rPr lang="ja-JP" altLang="en-US" sz="1400" dirty="0"/>
              <a:t>ライセンスを取得し、中国国内でも閲覧可能な</a:t>
            </a:r>
            <a:r>
              <a:rPr lang="en-US" altLang="ja-JP" sz="1400" dirty="0"/>
              <a:t>HP</a:t>
            </a:r>
            <a:r>
              <a:rPr lang="ja-JP" altLang="en-US" sz="1400" dirty="0"/>
              <a:t>を作成しています。</a:t>
            </a:r>
            <a:endParaRPr kumimoji="1" lang="ja-JP" altLang="en-US" sz="14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A87889F-27F8-4E4E-9FA4-7CA380CB0BFB}"/>
              </a:ext>
            </a:extLst>
          </p:cNvPr>
          <p:cNvSpPr txBox="1"/>
          <p:nvPr/>
        </p:nvSpPr>
        <p:spPr>
          <a:xfrm>
            <a:off x="6512364" y="4153842"/>
            <a:ext cx="2525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</a:rPr>
              <a:t>ICP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ライセンス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(</a:t>
            </a:r>
            <a:r>
              <a:rPr lang="ja-JP" altLang="en-US" sz="1400" b="1" i="0" dirty="0">
                <a:solidFill>
                  <a:srgbClr val="FF0000"/>
                </a:solidFill>
                <a:effectLst/>
                <a:latin typeface="Noto Sans JP"/>
              </a:rPr>
              <a:t>备案 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)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とは？</a:t>
            </a: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BED70F42-04B6-4687-939E-C292F4254A96}"/>
              </a:ext>
            </a:extLst>
          </p:cNvPr>
          <p:cNvSpPr/>
          <p:nvPr/>
        </p:nvSpPr>
        <p:spPr>
          <a:xfrm>
            <a:off x="6512360" y="896874"/>
            <a:ext cx="4295171" cy="81404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自社企業</a:t>
            </a:r>
            <a:r>
              <a:rPr kumimoji="1" lang="en-US" altLang="ja-JP" sz="1400" dirty="0"/>
              <a:t>HP</a:t>
            </a:r>
            <a:r>
              <a:rPr kumimoji="1" lang="ja-JP" altLang="en-US" sz="1400" dirty="0"/>
              <a:t>に中国語を加えて</a:t>
            </a:r>
          </a:p>
          <a:p>
            <a:pPr algn="ctr"/>
            <a:r>
              <a:rPr kumimoji="1" lang="ja-JP" altLang="en-US" sz="1400" dirty="0"/>
              <a:t>公開している企業様が多数。では実際に</a:t>
            </a:r>
          </a:p>
          <a:p>
            <a:pPr algn="ctr"/>
            <a:r>
              <a:rPr kumimoji="1" lang="ja-JP" altLang="en-US" sz="1400" dirty="0"/>
              <a:t>中国国内では閲覧が出来ているのでしょうか？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3DE0C57-7198-4128-9782-A5858BB4F930}"/>
              </a:ext>
            </a:extLst>
          </p:cNvPr>
          <p:cNvSpPr txBox="1"/>
          <p:nvPr/>
        </p:nvSpPr>
        <p:spPr>
          <a:xfrm>
            <a:off x="6512360" y="1975912"/>
            <a:ext cx="462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実は、閲覧出来ていない可能性が高いです。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C055377-204D-41FB-B267-ECA731132F62}"/>
              </a:ext>
            </a:extLst>
          </p:cNvPr>
          <p:cNvSpPr txBox="1"/>
          <p:nvPr/>
        </p:nvSpPr>
        <p:spPr>
          <a:xfrm>
            <a:off x="6512360" y="4465610"/>
            <a:ext cx="339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err="1"/>
              <a:t>ICP</a:t>
            </a:r>
            <a:r>
              <a:rPr lang="en-US" altLang="ja-JP" u="sng" dirty="0" err="1"/>
              <a:t>:Internet</a:t>
            </a:r>
            <a:r>
              <a:rPr lang="en-US" altLang="ja-JP" u="sng" dirty="0"/>
              <a:t> Content Provider</a:t>
            </a:r>
            <a:endParaRPr kumimoji="1" lang="ja-JP" altLang="en-US" u="sng" dirty="0"/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65FA2881-237E-4600-B81B-0A387FA53104}"/>
              </a:ext>
            </a:extLst>
          </p:cNvPr>
          <p:cNvSpPr/>
          <p:nvPr/>
        </p:nvSpPr>
        <p:spPr>
          <a:xfrm>
            <a:off x="6512361" y="4902125"/>
            <a:ext cx="4295170" cy="17106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1400" i="0" dirty="0">
                <a:solidFill>
                  <a:srgbClr val="292929"/>
                </a:solidFill>
                <a:effectLst/>
                <a:latin typeface="+mn-ea"/>
              </a:rPr>
              <a:t>中国の場合、</a:t>
            </a:r>
            <a:r>
              <a:rPr lang="en-US" altLang="ja-JP" sz="1400" i="0" dirty="0">
                <a:solidFill>
                  <a:srgbClr val="292929"/>
                </a:solidFill>
                <a:effectLst/>
                <a:latin typeface="+mn-ea"/>
              </a:rPr>
              <a:t>Web</a:t>
            </a:r>
            <a:r>
              <a:rPr lang="ja-JP" altLang="en-US" sz="1400" i="0" dirty="0">
                <a:solidFill>
                  <a:srgbClr val="292929"/>
                </a:solidFill>
                <a:effectLst/>
                <a:latin typeface="+mn-ea"/>
              </a:rPr>
              <a:t>サイトを開設する</a:t>
            </a:r>
            <a:r>
              <a:rPr lang="ja-JP" altLang="en-US" sz="1400" dirty="0">
                <a:solidFill>
                  <a:srgbClr val="292929"/>
                </a:solidFill>
                <a:latin typeface="+mn-ea"/>
              </a:rPr>
              <a:t>際、</a:t>
            </a:r>
          </a:p>
          <a:p>
            <a:r>
              <a:rPr lang="ja-JP" altLang="en-US" sz="1400" i="0" dirty="0">
                <a:solidFill>
                  <a:srgbClr val="292929"/>
                </a:solidFill>
                <a:effectLst/>
                <a:latin typeface="+mn-ea"/>
              </a:rPr>
              <a:t>誰が</a:t>
            </a:r>
            <a:r>
              <a:rPr lang="en-US" altLang="ja-JP" sz="1400" i="0" dirty="0">
                <a:solidFill>
                  <a:srgbClr val="292929"/>
                </a:solidFill>
                <a:effectLst/>
                <a:latin typeface="+mn-ea"/>
              </a:rPr>
              <a:t>Web</a:t>
            </a:r>
            <a:r>
              <a:rPr lang="ja-JP" altLang="en-US" sz="1400" i="0" dirty="0">
                <a:solidFill>
                  <a:srgbClr val="292929"/>
                </a:solidFill>
                <a:effectLst/>
                <a:latin typeface="+mn-ea"/>
              </a:rPr>
              <a:t>サイトの管理人なのかについて、</a:t>
            </a:r>
          </a:p>
          <a:p>
            <a:r>
              <a:rPr lang="en-US" altLang="ja-JP" sz="1400" dirty="0">
                <a:solidFill>
                  <a:srgbClr val="292929"/>
                </a:solidFill>
                <a:latin typeface="+mn-ea"/>
              </a:rPr>
              <a:t>ICP</a:t>
            </a:r>
            <a:r>
              <a:rPr lang="ja-JP" altLang="en-US" sz="1400" dirty="0">
                <a:solidFill>
                  <a:srgbClr val="292929"/>
                </a:solidFill>
                <a:latin typeface="+mn-ea"/>
              </a:rPr>
              <a:t>登録し</a:t>
            </a:r>
            <a:r>
              <a:rPr lang="ja-JP" altLang="en-US" sz="1400" i="0" dirty="0">
                <a:solidFill>
                  <a:srgbClr val="292929"/>
                </a:solidFill>
                <a:effectLst/>
                <a:latin typeface="+mn-ea"/>
              </a:rPr>
              <a:t>国に届け出をしなければなりません。</a:t>
            </a:r>
          </a:p>
          <a:p>
            <a:r>
              <a:rPr lang="ja-JP" altLang="en-US" sz="1400" b="0" i="0" dirty="0">
                <a:solidFill>
                  <a:srgbClr val="202124"/>
                </a:solidFill>
                <a:effectLst/>
                <a:latin typeface="+mn-ea"/>
              </a:rPr>
              <a:t>基本的に</a:t>
            </a:r>
            <a:r>
              <a:rPr lang="ja-JP" altLang="en-US" sz="1400" i="0" dirty="0">
                <a:solidFill>
                  <a:srgbClr val="202124"/>
                </a:solidFill>
                <a:effectLst/>
                <a:latin typeface="+mn-ea"/>
              </a:rPr>
              <a:t>中国現地企業があれば、内資外資問わず</a:t>
            </a:r>
            <a:r>
              <a:rPr lang="en-US" altLang="ja-JP" sz="1400" i="0" dirty="0">
                <a:solidFill>
                  <a:srgbClr val="202124"/>
                </a:solidFill>
                <a:effectLst/>
                <a:latin typeface="+mn-ea"/>
              </a:rPr>
              <a:t>ICP</a:t>
            </a:r>
            <a:r>
              <a:rPr lang="ja-JP" altLang="en-US" sz="1400" i="0" dirty="0">
                <a:solidFill>
                  <a:srgbClr val="202124"/>
                </a:solidFill>
                <a:effectLst/>
                <a:latin typeface="+mn-ea"/>
              </a:rPr>
              <a:t>登録の取得は可能です。 但し</a:t>
            </a:r>
            <a:r>
              <a:rPr lang="ja-JP" altLang="en-US" sz="1400" i="0" u="sng" dirty="0">
                <a:solidFill>
                  <a:srgbClr val="FF0000"/>
                </a:solidFill>
                <a:effectLst/>
                <a:latin typeface="+mn-ea"/>
              </a:rPr>
              <a:t>外資企業・合弁企業の</a:t>
            </a:r>
            <a:r>
              <a:rPr lang="en-US" altLang="ja-JP" sz="1400" i="0" u="sng" dirty="0">
                <a:solidFill>
                  <a:srgbClr val="FF0000"/>
                </a:solidFill>
                <a:effectLst/>
                <a:latin typeface="+mn-ea"/>
              </a:rPr>
              <a:t>ICP</a:t>
            </a:r>
            <a:r>
              <a:rPr lang="ja-JP" altLang="en-US" sz="1400" i="0" u="sng" dirty="0">
                <a:solidFill>
                  <a:srgbClr val="FF0000"/>
                </a:solidFill>
                <a:effectLst/>
                <a:latin typeface="+mn-ea"/>
              </a:rPr>
              <a:t>ライセンスの申請は、一部の業種を除き現状では認められていません。</a:t>
            </a:r>
            <a:endParaRPr kumimoji="1" lang="ja-JP" altLang="en-US" sz="1400" u="sng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227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D217B081-0BC0-45E5-A4EC-A14752342135}"/>
              </a:ext>
            </a:extLst>
          </p:cNvPr>
          <p:cNvSpPr/>
          <p:nvPr/>
        </p:nvSpPr>
        <p:spPr>
          <a:xfrm>
            <a:off x="2516905" y="1142485"/>
            <a:ext cx="3822382" cy="19410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中国では、独自の</a:t>
            </a:r>
            <a:r>
              <a:rPr kumimoji="1" lang="en-US" altLang="ja-JP" sz="1400" dirty="0"/>
              <a:t>SNS</a:t>
            </a:r>
            <a:r>
              <a:rPr kumimoji="1" lang="ja-JP" altLang="en-US" sz="1400" dirty="0"/>
              <a:t>が利用されており、</a:t>
            </a:r>
          </a:p>
          <a:p>
            <a:r>
              <a:rPr kumimoji="1" lang="en-US" altLang="ja-JP" sz="1400" dirty="0"/>
              <a:t>Facebook</a:t>
            </a:r>
            <a:r>
              <a:rPr kumimoji="1" lang="ja-JP" altLang="en-US" sz="1400" dirty="0"/>
              <a:t>や</a:t>
            </a:r>
            <a:r>
              <a:rPr kumimoji="1" lang="en-US" altLang="ja-JP" sz="1400" dirty="0"/>
              <a:t>LINE</a:t>
            </a:r>
            <a:r>
              <a:rPr kumimoji="1" lang="ja-JP" altLang="en-US" sz="1400" dirty="0"/>
              <a:t>など、私たちが普段使用している</a:t>
            </a:r>
            <a:r>
              <a:rPr kumimoji="1" lang="en-US" altLang="ja-JP" sz="1400" dirty="0"/>
              <a:t>SNS</a:t>
            </a:r>
            <a:r>
              <a:rPr kumimoji="1" lang="ja-JP" altLang="en-US" sz="1400" dirty="0"/>
              <a:t>よりも機能的に進化している点もたくさんあります。また、ユーザーへの</a:t>
            </a:r>
            <a:r>
              <a:rPr kumimoji="1" lang="en-US" altLang="ja-JP" sz="1400" dirty="0"/>
              <a:t>SNS</a:t>
            </a:r>
            <a:r>
              <a:rPr kumimoji="1" lang="ja-JP" altLang="en-US" sz="1400" dirty="0"/>
              <a:t>への付き合い方や</a:t>
            </a:r>
            <a:r>
              <a:rPr kumimoji="1" lang="en-US" altLang="ja-JP" sz="1400" dirty="0"/>
              <a:t>SNS</a:t>
            </a:r>
            <a:r>
              <a:rPr kumimoji="1" lang="ja-JP" altLang="en-US" sz="1400" dirty="0"/>
              <a:t>の生活への密着度も日本と異なります。中国では、</a:t>
            </a:r>
            <a:r>
              <a:rPr kumimoji="1" lang="en-US" altLang="ja-JP" sz="1400" dirty="0"/>
              <a:t>SNS</a:t>
            </a:r>
            <a:r>
              <a:rPr kumimoji="1" lang="ja-JP" altLang="en-US" sz="1400" dirty="0"/>
              <a:t>で情報収集を行うバイヤー企業がほとんどです。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5B404115-31A9-44BF-810A-967AE0DF636D}"/>
              </a:ext>
            </a:extLst>
          </p:cNvPr>
          <p:cNvSpPr/>
          <p:nvPr/>
        </p:nvSpPr>
        <p:spPr>
          <a:xfrm>
            <a:off x="567997" y="1064483"/>
            <a:ext cx="1897105" cy="1747940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SNS</a:t>
            </a:r>
            <a:r>
              <a:rPr kumimoji="1" lang="ja-JP" altLang="en-US" sz="2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宣伝</a:t>
            </a:r>
            <a:endParaRPr kumimoji="1" lang="en-US" altLang="ja-JP" sz="2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ctr"/>
            <a:r>
              <a:rPr kumimoji="1" lang="en-US" altLang="ja-JP" sz="2000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TikTok</a:t>
            </a:r>
            <a:endParaRPr kumimoji="1" lang="en-US" altLang="ja-JP" sz="2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ctr"/>
            <a:r>
              <a:rPr kumimoji="1" lang="en-US" altLang="ja-JP" sz="2000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Wechat</a:t>
            </a:r>
            <a:endParaRPr kumimoji="1" lang="ja-JP" altLang="en-US" sz="2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960137-3A02-4470-A272-CF393C16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5" y="3112318"/>
            <a:ext cx="1732174" cy="2971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AC7019A-1E8B-4095-8A40-C55A39CE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32" y="3429000"/>
            <a:ext cx="1732175" cy="2971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5F1A219-C5A4-4786-8512-80E5B6D404F8}"/>
              </a:ext>
            </a:extLst>
          </p:cNvPr>
          <p:cNvSpPr txBox="1"/>
          <p:nvPr/>
        </p:nvSpPr>
        <p:spPr>
          <a:xfrm>
            <a:off x="742780" y="2744968"/>
            <a:ext cx="173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0070C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翻訳・資料作成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178CEF1A-D7C1-4281-911B-63578C985CEE}"/>
              </a:ext>
            </a:extLst>
          </p:cNvPr>
          <p:cNvSpPr/>
          <p:nvPr/>
        </p:nvSpPr>
        <p:spPr>
          <a:xfrm>
            <a:off x="6620708" y="1064483"/>
            <a:ext cx="1897105" cy="1747939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ジャトラ</a:t>
            </a:r>
          </a:p>
          <a:p>
            <a:pPr algn="ctr"/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オリジナル</a:t>
            </a:r>
          </a:p>
          <a:p>
            <a:pPr algn="ctr"/>
            <a:r>
              <a:rPr kumimoji="1"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オンライン</a:t>
            </a:r>
          </a:p>
          <a:p>
            <a:pPr algn="ctr"/>
            <a:r>
              <a:rPr kumimoji="1"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説明会</a:t>
            </a:r>
            <a:endParaRPr kumimoji="1" lang="ja-JP" altLang="en-US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DDB887-E903-4F39-993E-047AD0309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12318"/>
            <a:ext cx="1879020" cy="2971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AD0DC9D-1696-4602-B1D6-413931AD3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894" y="3420460"/>
            <a:ext cx="1879020" cy="2980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1B77F81-2B94-49CB-83EF-5EAC3D4F16BD}"/>
              </a:ext>
            </a:extLst>
          </p:cNvPr>
          <p:cNvSpPr txBox="1"/>
          <p:nvPr/>
        </p:nvSpPr>
        <p:spPr>
          <a:xfrm>
            <a:off x="7223444" y="2744968"/>
            <a:ext cx="105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0070C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同時通訳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BFAF6D-203B-47BB-B1AE-088DEDA6AB16}"/>
              </a:ext>
            </a:extLst>
          </p:cNvPr>
          <p:cNvSpPr txBox="1"/>
          <p:nvPr/>
        </p:nvSpPr>
        <p:spPr>
          <a:xfrm>
            <a:off x="341701" y="272582"/>
            <a:ext cx="335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i="0" dirty="0">
                <a:solidFill>
                  <a:srgbClr val="002060"/>
                </a:solidFill>
                <a:effectLst/>
                <a:latin typeface="Noto Sans Japanese"/>
              </a:rPr>
              <a:t>中国は世界有数の「</a:t>
            </a:r>
            <a:r>
              <a:rPr lang="en-US" altLang="ja-JP" b="1" i="0" dirty="0">
                <a:solidFill>
                  <a:srgbClr val="002060"/>
                </a:solidFill>
                <a:effectLst/>
                <a:latin typeface="Noto Sans Japanese"/>
              </a:rPr>
              <a:t>SNS</a:t>
            </a:r>
            <a:r>
              <a:rPr lang="ja-JP" altLang="en-US" b="1" i="0" dirty="0">
                <a:solidFill>
                  <a:srgbClr val="002060"/>
                </a:solidFill>
                <a:effectLst/>
                <a:latin typeface="Noto Sans Japanese"/>
              </a:rPr>
              <a:t>大国」</a:t>
            </a:r>
            <a:endParaRPr kumimoji="1" lang="ja-JP" altLang="en-US" b="1" dirty="0">
              <a:solidFill>
                <a:srgbClr val="00206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96142B5-0104-471F-9304-35659656D21C}"/>
              </a:ext>
            </a:extLst>
          </p:cNvPr>
          <p:cNvSpPr txBox="1"/>
          <p:nvPr/>
        </p:nvSpPr>
        <p:spPr>
          <a:xfrm>
            <a:off x="718647" y="591874"/>
            <a:ext cx="260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i="0" u="sng" dirty="0">
                <a:solidFill>
                  <a:srgbClr val="002060"/>
                </a:solidFill>
                <a:effectLst/>
                <a:latin typeface="Noto Sans JP"/>
              </a:rPr>
              <a:t>独自の中国ネット社会の充実</a:t>
            </a:r>
            <a:endParaRPr kumimoji="1" lang="ja-JP" altLang="en-US" sz="1400" u="sng" dirty="0">
              <a:solidFill>
                <a:srgbClr val="002060"/>
              </a:solidFill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095EF32B-A868-415B-BD0D-41C6313D3ECD}"/>
              </a:ext>
            </a:extLst>
          </p:cNvPr>
          <p:cNvSpPr/>
          <p:nvPr/>
        </p:nvSpPr>
        <p:spPr>
          <a:xfrm>
            <a:off x="8579978" y="1089767"/>
            <a:ext cx="3550648" cy="21661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400" dirty="0"/>
              <a:t>各企業様の特徴や強み、技術・商品をトータルしてバイヤー企業へ宣伝します。自社に興味を持つ海外バイヤー企業と効率よく一気に接触出来ます。</a:t>
            </a:r>
          </a:p>
          <a:p>
            <a:r>
              <a:rPr lang="ja-JP" altLang="en-US" sz="1400" dirty="0"/>
              <a:t>また、オンライン説明会では専任担当の無料翻訳サービスも提供し、説明会後は現地バイヤーからの生情報を把握していただき、有効問い合わせ等を洗い出し取引成立に繋がります。</a:t>
            </a:r>
            <a:endParaRPr kumimoji="1" lang="ja-JP" altLang="en-US" sz="1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0315E12-5CCC-400A-B29E-F65A081C201C}"/>
              </a:ext>
            </a:extLst>
          </p:cNvPr>
          <p:cNvSpPr txBox="1"/>
          <p:nvPr/>
        </p:nvSpPr>
        <p:spPr>
          <a:xfrm>
            <a:off x="7112423" y="272582"/>
            <a:ext cx="394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002060"/>
                </a:solidFill>
              </a:rPr>
              <a:t>海外</a:t>
            </a:r>
            <a:r>
              <a:rPr kumimoji="1" lang="ja-JP" altLang="en-US" b="1" dirty="0">
                <a:solidFill>
                  <a:srgbClr val="002060"/>
                </a:solidFill>
              </a:rPr>
              <a:t>バイヤー</a:t>
            </a:r>
            <a:r>
              <a:rPr lang="ja-JP" altLang="en-US" sz="1600" b="1" dirty="0">
                <a:solidFill>
                  <a:srgbClr val="002060"/>
                </a:solidFill>
              </a:rPr>
              <a:t>複数</a:t>
            </a:r>
            <a:r>
              <a:rPr kumimoji="1" lang="ja-JP" altLang="en-US" sz="1600" b="1" dirty="0">
                <a:solidFill>
                  <a:srgbClr val="002060"/>
                </a:solidFill>
              </a:rPr>
              <a:t>社と一気に接触できる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D579507-2B4B-4FE4-AE26-0367DF295398}"/>
              </a:ext>
            </a:extLst>
          </p:cNvPr>
          <p:cNvSpPr txBox="1"/>
          <p:nvPr/>
        </p:nvSpPr>
        <p:spPr>
          <a:xfrm>
            <a:off x="8517813" y="638155"/>
            <a:ext cx="147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u="sng" dirty="0">
                <a:solidFill>
                  <a:srgbClr val="002060"/>
                </a:solidFill>
              </a:rPr>
              <a:t>商談効率の上昇</a:t>
            </a:r>
          </a:p>
        </p:txBody>
      </p:sp>
    </p:spTree>
    <p:extLst>
      <p:ext uri="{BB962C8B-B14F-4D97-AF65-F5344CB8AC3E}">
        <p14:creationId xmlns:p14="http://schemas.microsoft.com/office/powerpoint/2010/main" val="245232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6FFFABD-E8DF-4F38-939F-824A9CBDEF11}"/>
              </a:ext>
            </a:extLst>
          </p:cNvPr>
          <p:cNvSpPr txBox="1"/>
          <p:nvPr/>
        </p:nvSpPr>
        <p:spPr>
          <a:xfrm>
            <a:off x="3492356" y="854250"/>
            <a:ext cx="652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0" i="0" dirty="0">
                <a:solidFill>
                  <a:srgbClr val="FF0000"/>
                </a:solidFill>
                <a:effectLst/>
                <a:latin typeface="-apple-system"/>
              </a:rPr>
              <a:t>日本で販売してきた既存商品が、海外でそのまま受け入れられない場合もある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B2372C9-CC81-402C-96F7-EB08CAAA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08" y="964577"/>
            <a:ext cx="1759461" cy="175164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C6E94F-0672-40DF-89C9-A4ADF0A6FEAB}"/>
              </a:ext>
            </a:extLst>
          </p:cNvPr>
          <p:cNvSpPr txBox="1"/>
          <p:nvPr/>
        </p:nvSpPr>
        <p:spPr>
          <a:xfrm>
            <a:off x="3468845" y="1578787"/>
            <a:ext cx="570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【</a:t>
            </a:r>
            <a:r>
              <a:rPr kumimoji="1" lang="ja-JP" altLang="en-US" sz="1400" dirty="0"/>
              <a:t>例</a:t>
            </a:r>
            <a:r>
              <a:rPr kumimoji="1" lang="en-US" altLang="ja-JP" sz="1400" dirty="0"/>
              <a:t>】</a:t>
            </a:r>
            <a:r>
              <a:rPr kumimoji="1" lang="ja-JP" altLang="en-US" sz="1400" dirty="0"/>
              <a:t>日本国内で販売してきたサプリメント</a:t>
            </a:r>
          </a:p>
          <a:p>
            <a:r>
              <a:rPr lang="ja-JP" altLang="en-US" sz="1400" dirty="0"/>
              <a:t>　　　中国バイヤー企業からは、●●～●●という声が多かった</a:t>
            </a: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BEBCBAED-FEBD-46EF-B2BA-58393C12DAB5}"/>
              </a:ext>
            </a:extLst>
          </p:cNvPr>
          <p:cNvSpPr/>
          <p:nvPr/>
        </p:nvSpPr>
        <p:spPr>
          <a:xfrm>
            <a:off x="5609438" y="2230685"/>
            <a:ext cx="486561" cy="534818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35B37FF-9865-4D48-BFFC-0C1523CB5E6D}"/>
              </a:ext>
            </a:extLst>
          </p:cNvPr>
          <p:cNvSpPr/>
          <p:nvPr/>
        </p:nvSpPr>
        <p:spPr>
          <a:xfrm>
            <a:off x="1069593" y="3149876"/>
            <a:ext cx="1820411" cy="40267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/>
              <a:t>海外で売れない理由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14B3F87-0D91-4F4F-AB3A-F12C9C1843CB}"/>
              </a:ext>
            </a:extLst>
          </p:cNvPr>
          <p:cNvSpPr txBox="1"/>
          <p:nvPr/>
        </p:nvSpPr>
        <p:spPr>
          <a:xfrm>
            <a:off x="1396823" y="4030826"/>
            <a:ext cx="7621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弊社の旅行事業部は、</a:t>
            </a:r>
          </a:p>
          <a:p>
            <a:r>
              <a:rPr kumimoji="1" lang="ja-JP" altLang="en-US" sz="1400" dirty="0"/>
              <a:t>年間</a:t>
            </a:r>
            <a:r>
              <a:rPr kumimoji="1" lang="en-US" altLang="ja-JP" sz="1400" dirty="0"/>
              <a:t>23</a:t>
            </a:r>
            <a:r>
              <a:rPr kumimoji="1" lang="ja-JP" altLang="en-US" sz="1400" dirty="0"/>
              <a:t>万人以上ハンドリングしてきた経験から</a:t>
            </a:r>
            <a:r>
              <a:rPr lang="ja-JP" altLang="en-US" sz="1400" dirty="0"/>
              <a:t>観光客購買データより、重要な生情報を取得</a:t>
            </a:r>
            <a:endParaRPr kumimoji="1" lang="en-US" altLang="ja-JP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4FED775-D3BD-4D6C-835C-83BBBE9ED9A1}"/>
              </a:ext>
            </a:extLst>
          </p:cNvPr>
          <p:cNvSpPr txBox="1"/>
          <p:nvPr/>
        </p:nvSpPr>
        <p:spPr>
          <a:xfrm>
            <a:off x="10435845" y="3383270"/>
            <a:ext cx="562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err="1"/>
              <a:t>etc</a:t>
            </a:r>
            <a:endParaRPr kumimoji="1" lang="ja-JP" altLang="en-US" sz="16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BABE894-7F92-4F97-B3CB-5ED403C8B524}"/>
              </a:ext>
            </a:extLst>
          </p:cNvPr>
          <p:cNvSpPr txBox="1"/>
          <p:nvPr/>
        </p:nvSpPr>
        <p:spPr>
          <a:xfrm>
            <a:off x="3248984" y="3183215"/>
            <a:ext cx="40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…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B9B3D136-3EC0-45B0-97F4-CAD30AF18954}"/>
              </a:ext>
            </a:extLst>
          </p:cNvPr>
          <p:cNvSpPr/>
          <p:nvPr/>
        </p:nvSpPr>
        <p:spPr>
          <a:xfrm>
            <a:off x="1368518" y="4729664"/>
            <a:ext cx="1342239" cy="40267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外国人ニーズ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7CA2865-04E0-4BE1-AF62-61A29499A474}"/>
              </a:ext>
            </a:extLst>
          </p:cNvPr>
          <p:cNvSpPr txBox="1"/>
          <p:nvPr/>
        </p:nvSpPr>
        <p:spPr>
          <a:xfrm>
            <a:off x="3237327" y="4746334"/>
            <a:ext cx="463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…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FF38EFA-3F1E-4681-A381-CD597802DF5E}"/>
              </a:ext>
            </a:extLst>
          </p:cNvPr>
          <p:cNvSpPr txBox="1"/>
          <p:nvPr/>
        </p:nvSpPr>
        <p:spPr>
          <a:xfrm>
            <a:off x="3664932" y="5754598"/>
            <a:ext cx="4876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上記を活用し、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海外向け入口商品を共同企画・開発</a:t>
            </a: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3A5215CF-8A9E-4554-B5E1-A2471FD8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770" y="4476994"/>
            <a:ext cx="2143125" cy="214312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B6681EB-CCFA-4868-8909-1F4A76A32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6999"/>
            <a:ext cx="12192000" cy="1827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644C6A-B199-4524-AD95-C2A110117198}"/>
              </a:ext>
            </a:extLst>
          </p:cNvPr>
          <p:cNvSpPr txBox="1"/>
          <p:nvPr/>
        </p:nvSpPr>
        <p:spPr>
          <a:xfrm flipH="1">
            <a:off x="673555" y="164894"/>
            <a:ext cx="3804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海外向け入口商品の企画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4053B11-D981-4EBA-BABE-64EC6CDD9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691" y="4681753"/>
            <a:ext cx="5218628" cy="597460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C68A8C8A-C209-42B2-9A4C-283EC396B312}"/>
              </a:ext>
            </a:extLst>
          </p:cNvPr>
          <p:cNvSpPr/>
          <p:nvPr/>
        </p:nvSpPr>
        <p:spPr>
          <a:xfrm>
            <a:off x="3716394" y="3070852"/>
            <a:ext cx="1310080" cy="7067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見た目</a:t>
            </a:r>
          </a:p>
          <a:p>
            <a:pPr algn="ct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が悪い</a:t>
            </a:r>
            <a:endParaRPr kumimoji="1" lang="ja-JP" altLang="en-US" sz="14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F8804F2C-DF77-4961-8C65-647ADC51E813}"/>
              </a:ext>
            </a:extLst>
          </p:cNvPr>
          <p:cNvSpPr/>
          <p:nvPr/>
        </p:nvSpPr>
        <p:spPr>
          <a:xfrm>
            <a:off x="6961733" y="3066158"/>
            <a:ext cx="1310080" cy="7067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値段と</a:t>
            </a:r>
          </a:p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商品価値のズレ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3EC3EE6A-860C-4909-9C61-3B76FB20F8BC}"/>
              </a:ext>
            </a:extLst>
          </p:cNvPr>
          <p:cNvSpPr/>
          <p:nvPr/>
        </p:nvSpPr>
        <p:spPr>
          <a:xfrm>
            <a:off x="5339063" y="3066158"/>
            <a:ext cx="1310080" cy="7067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セールスポイント</a:t>
            </a:r>
          </a:p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がない</a:t>
            </a: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25D6A4D5-0AFB-46B7-AE69-DBC0D7057087}"/>
              </a:ext>
            </a:extLst>
          </p:cNvPr>
          <p:cNvSpPr/>
          <p:nvPr/>
        </p:nvSpPr>
        <p:spPr>
          <a:xfrm>
            <a:off x="8584403" y="3045217"/>
            <a:ext cx="1310080" cy="72358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商品力</a:t>
            </a:r>
          </a:p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がない</a:t>
            </a:r>
          </a:p>
        </p:txBody>
      </p:sp>
    </p:spTree>
    <p:extLst>
      <p:ext uri="{BB962C8B-B14F-4D97-AF65-F5344CB8AC3E}">
        <p14:creationId xmlns:p14="http://schemas.microsoft.com/office/powerpoint/2010/main" val="337616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207C542E-876F-4FB1-A1F8-3A64832B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999"/>
            <a:ext cx="12192000" cy="1827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BC7F5B-A449-416C-AC14-724529307D39}"/>
              </a:ext>
            </a:extLst>
          </p:cNvPr>
          <p:cNvSpPr txBox="1"/>
          <p:nvPr/>
        </p:nvSpPr>
        <p:spPr>
          <a:xfrm>
            <a:off x="704676" y="204828"/>
            <a:ext cx="3036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海外企業の与信調査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34F9A3B9-9024-479C-8055-659EE9FD1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43" t="13890" r="18583" b="15138"/>
          <a:stretch/>
        </p:blipFill>
        <p:spPr>
          <a:xfrm>
            <a:off x="6792302" y="3960771"/>
            <a:ext cx="1321755" cy="1442124"/>
          </a:xfrm>
          <a:prstGeom prst="rect">
            <a:avLst/>
          </a:prstGeom>
        </p:spPr>
      </p:pic>
      <p:sp>
        <p:nvSpPr>
          <p:cNvPr id="27" name="文本框 38">
            <a:extLst>
              <a:ext uri="{FF2B5EF4-FFF2-40B4-BE49-F238E27FC236}">
                <a16:creationId xmlns:a16="http://schemas.microsoft.com/office/drawing/2014/main" id="{1C523686-FA57-427A-9546-C78EF1E49398}"/>
              </a:ext>
            </a:extLst>
          </p:cNvPr>
          <p:cNvSpPr txBox="1"/>
          <p:nvPr/>
        </p:nvSpPr>
        <p:spPr>
          <a:xfrm>
            <a:off x="8628342" y="6573011"/>
            <a:ext cx="34447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bg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Copyright© </a:t>
            </a:r>
            <a:r>
              <a:rPr lang="zh-CN" altLang="en-US" sz="800" b="1" dirty="0">
                <a:solidFill>
                  <a:schemeClr val="bg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株式会社</a:t>
            </a:r>
            <a:r>
              <a:rPr lang="ja-JP" altLang="en-US" sz="800" b="1" dirty="0">
                <a:solidFill>
                  <a:schemeClr val="bg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ワールドナビゲーター </a:t>
            </a:r>
            <a:r>
              <a:rPr lang="en-US" altLang="zh-CN" sz="800" b="1" dirty="0">
                <a:solidFill>
                  <a:schemeClr val="bg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All Rights Reserved.</a:t>
            </a:r>
            <a:endParaRPr lang="zh-CN" altLang="en-US" sz="800" b="1" dirty="0">
              <a:solidFill>
                <a:schemeClr val="bg2">
                  <a:lumMod val="7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" name="矢印: 五方向 29">
            <a:extLst>
              <a:ext uri="{FF2B5EF4-FFF2-40B4-BE49-F238E27FC236}">
                <a16:creationId xmlns:a16="http://schemas.microsoft.com/office/drawing/2014/main" id="{2DD31150-D74F-4D13-974B-A0C43CDCAB0A}"/>
              </a:ext>
            </a:extLst>
          </p:cNvPr>
          <p:cNvSpPr/>
          <p:nvPr/>
        </p:nvSpPr>
        <p:spPr>
          <a:xfrm>
            <a:off x="8073858" y="4412599"/>
            <a:ext cx="1261711" cy="367740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信用調査</a:t>
            </a: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D4AB16B3-9916-4F58-864D-F5DB077ED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5" t="12684" r="11609" b="12350"/>
          <a:stretch/>
        </p:blipFill>
        <p:spPr>
          <a:xfrm>
            <a:off x="10339477" y="3960771"/>
            <a:ext cx="1594679" cy="1442122"/>
          </a:xfrm>
          <a:prstGeom prst="rect">
            <a:avLst/>
          </a:prstGeom>
        </p:spPr>
      </p:pic>
      <p:sp>
        <p:nvSpPr>
          <p:cNvPr id="32" name="矢印: 山形 31">
            <a:extLst>
              <a:ext uri="{FF2B5EF4-FFF2-40B4-BE49-F238E27FC236}">
                <a16:creationId xmlns:a16="http://schemas.microsoft.com/office/drawing/2014/main" id="{8F5933E9-822F-4266-9AC9-0221C6F16F88}"/>
              </a:ext>
            </a:extLst>
          </p:cNvPr>
          <p:cNvSpPr/>
          <p:nvPr/>
        </p:nvSpPr>
        <p:spPr>
          <a:xfrm>
            <a:off x="9178882" y="4416866"/>
            <a:ext cx="1245838" cy="36774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取引</a:t>
            </a: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DC0ED1E6-9F6A-4C11-8452-37D8C6F96669}"/>
              </a:ext>
            </a:extLst>
          </p:cNvPr>
          <p:cNvSpPr/>
          <p:nvPr/>
        </p:nvSpPr>
        <p:spPr>
          <a:xfrm>
            <a:off x="6612282" y="5506878"/>
            <a:ext cx="1789289" cy="47571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信用できる取引先</a:t>
            </a:r>
          </a:p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であるか調査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C786A25A-5FC9-41FB-834B-FDDA5487CD47}"/>
              </a:ext>
            </a:extLst>
          </p:cNvPr>
          <p:cNvSpPr/>
          <p:nvPr/>
        </p:nvSpPr>
        <p:spPr>
          <a:xfrm>
            <a:off x="10433627" y="5506172"/>
            <a:ext cx="1469351" cy="47571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安定した</a:t>
            </a:r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取引</a:t>
            </a:r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00DA3806-7123-4056-B0CF-8354957B8973}"/>
              </a:ext>
            </a:extLst>
          </p:cNvPr>
          <p:cNvSpPr/>
          <p:nvPr/>
        </p:nvSpPr>
        <p:spPr>
          <a:xfrm>
            <a:off x="8818316" y="5640551"/>
            <a:ext cx="898243" cy="2306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3111E33D-1A8B-4B77-8ABD-3BCDEC8A5934}"/>
              </a:ext>
            </a:extLst>
          </p:cNvPr>
          <p:cNvSpPr/>
          <p:nvPr/>
        </p:nvSpPr>
        <p:spPr>
          <a:xfrm>
            <a:off x="1307825" y="1365666"/>
            <a:ext cx="5155119" cy="71829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取引を一方的に中断されたり、</a:t>
            </a:r>
          </a:p>
          <a:p>
            <a:pPr algn="ct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代金未払いのまま会社の消息を断たれてしまうのでは？</a:t>
            </a:r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8FDBE8EE-2FC5-4C26-9D6F-5041D89D90C2}"/>
              </a:ext>
            </a:extLst>
          </p:cNvPr>
          <p:cNvSpPr/>
          <p:nvPr/>
        </p:nvSpPr>
        <p:spPr>
          <a:xfrm>
            <a:off x="514313" y="846730"/>
            <a:ext cx="3204697" cy="30777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このようなご心配はありませんか？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CB547C3-4987-4FFF-B004-D4D7ECAE1A69}"/>
              </a:ext>
            </a:extLst>
          </p:cNvPr>
          <p:cNvSpPr/>
          <p:nvPr/>
        </p:nvSpPr>
        <p:spPr>
          <a:xfrm>
            <a:off x="514313" y="1376005"/>
            <a:ext cx="584611" cy="3738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A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社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F6BFA1A2-9289-4A27-84E9-CE2AFE92851B}"/>
              </a:ext>
            </a:extLst>
          </p:cNvPr>
          <p:cNvSpPr/>
          <p:nvPr/>
        </p:nvSpPr>
        <p:spPr>
          <a:xfrm>
            <a:off x="514313" y="2193812"/>
            <a:ext cx="584611" cy="3738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社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0B53AF5-FF3E-411F-ACED-6DD0ADB47954}"/>
              </a:ext>
            </a:extLst>
          </p:cNvPr>
          <p:cNvSpPr/>
          <p:nvPr/>
        </p:nvSpPr>
        <p:spPr>
          <a:xfrm>
            <a:off x="514313" y="3011619"/>
            <a:ext cx="584611" cy="3738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社</a:t>
            </a: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B2129D39-8E25-4ED9-8968-DFCC41274A13}"/>
              </a:ext>
            </a:extLst>
          </p:cNvPr>
          <p:cNvSpPr/>
          <p:nvPr/>
        </p:nvSpPr>
        <p:spPr>
          <a:xfrm>
            <a:off x="1310228" y="2193812"/>
            <a:ext cx="5152716" cy="71829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情報だけ搾取されて</a:t>
            </a:r>
          </a:p>
          <a:p>
            <a:pPr algn="ctr"/>
            <a:r>
              <a:rPr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技術・</a:t>
            </a:r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デザインを真似され</a:t>
            </a:r>
          </a:p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さらに商標も取られてしまったら。。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BE266A21-4109-4031-86E9-DF7C8D74B1D4}"/>
              </a:ext>
            </a:extLst>
          </p:cNvPr>
          <p:cNvSpPr/>
          <p:nvPr/>
        </p:nvSpPr>
        <p:spPr>
          <a:xfrm>
            <a:off x="1289535" y="2996378"/>
            <a:ext cx="5152715" cy="71829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うまい話を持ち掛けられたが</a:t>
            </a:r>
          </a:p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信用していいのだろうか。</a:t>
            </a:r>
          </a:p>
          <a:p>
            <a:pPr algn="ctr"/>
            <a:r>
              <a:rPr kumimoji="1" lang="ja-JP" altLang="en-US" sz="14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情報を誇張していないだろうか？</a:t>
            </a:r>
          </a:p>
        </p:txBody>
      </p:sp>
      <p:sp>
        <p:nvSpPr>
          <p:cNvPr id="51" name="矢印: 下 50">
            <a:extLst>
              <a:ext uri="{FF2B5EF4-FFF2-40B4-BE49-F238E27FC236}">
                <a16:creationId xmlns:a16="http://schemas.microsoft.com/office/drawing/2014/main" id="{264A2302-6DDF-41E3-8C6E-9786FC158012}"/>
              </a:ext>
            </a:extLst>
          </p:cNvPr>
          <p:cNvSpPr/>
          <p:nvPr/>
        </p:nvSpPr>
        <p:spPr>
          <a:xfrm>
            <a:off x="3396035" y="3876320"/>
            <a:ext cx="546931" cy="50112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FEDE2F7D-D118-406B-A278-86663727B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25" y="4959880"/>
            <a:ext cx="1274174" cy="212767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3F4D3801-FE9F-4649-BBAF-206324318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902" y="4925847"/>
            <a:ext cx="1274174" cy="2127678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3F08F69-4082-460E-AE03-55FC3AD42A50}"/>
              </a:ext>
            </a:extLst>
          </p:cNvPr>
          <p:cNvSpPr txBox="1"/>
          <p:nvPr/>
        </p:nvSpPr>
        <p:spPr>
          <a:xfrm>
            <a:off x="609599" y="4377442"/>
            <a:ext cx="5853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信用調査をせずに、</a:t>
            </a:r>
            <a:endParaRPr kumimoji="1" lang="en-US" altLang="ja-JP" sz="1400" dirty="0">
              <a:solidFill>
                <a:srgbClr val="FF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実際に上記の様な被害にあった企業様はいらっしゃいます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85C319E-4941-4684-8320-6EBC1403E45F}"/>
              </a:ext>
            </a:extLst>
          </p:cNvPr>
          <p:cNvSpPr txBox="1"/>
          <p:nvPr/>
        </p:nvSpPr>
        <p:spPr>
          <a:xfrm>
            <a:off x="8733072" y="5271219"/>
            <a:ext cx="11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問題なし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55C5AAB6-4B86-4254-9962-C68A9EE7F718}"/>
              </a:ext>
            </a:extLst>
          </p:cNvPr>
          <p:cNvSpPr txBox="1"/>
          <p:nvPr/>
        </p:nvSpPr>
        <p:spPr>
          <a:xfrm>
            <a:off x="2700331" y="6203679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与信調査の重要性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C4345F2-E67B-4918-AB96-07D87BA20BD2}"/>
              </a:ext>
            </a:extLst>
          </p:cNvPr>
          <p:cNvSpPr txBox="1"/>
          <p:nvPr/>
        </p:nvSpPr>
        <p:spPr>
          <a:xfrm>
            <a:off x="7025883" y="1701085"/>
            <a:ext cx="45814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 err="1">
                <a:effectLst/>
                <a:latin typeface="Open Sans" panose="020B0606030504020204" pitchFamily="34" charset="0"/>
              </a:rPr>
              <a:t>Jp-tra</a:t>
            </a:r>
            <a:r>
              <a:rPr lang="ja-JP" altLang="en-US" b="0" i="0" dirty="0">
                <a:effectLst/>
                <a:latin typeface="Open Sans" panose="020B0606030504020204" pitchFamily="34" charset="0"/>
              </a:rPr>
              <a:t>は、与信調査を利用して、信頼できる</a:t>
            </a:r>
            <a:r>
              <a:rPr lang="ja-JP" altLang="en-US" dirty="0">
                <a:latin typeface="Open Sans" panose="020B0606030504020204" pitchFamily="34" charset="0"/>
              </a:rPr>
              <a:t>企業を</a:t>
            </a:r>
            <a:r>
              <a:rPr lang="ja-JP" altLang="en-US" b="0" i="0" dirty="0">
                <a:effectLst/>
                <a:latin typeface="Open Sans" panose="020B0606030504020204" pitchFamily="34" charset="0"/>
              </a:rPr>
              <a:t>厳選しています。個社で直接やり取りするよりもリスクを避けられ、安心して海外進出に関する取引ができます。</a:t>
            </a:r>
          </a:p>
        </p:txBody>
      </p:sp>
    </p:spTree>
    <p:extLst>
      <p:ext uri="{BB962C8B-B14F-4D97-AF65-F5344CB8AC3E}">
        <p14:creationId xmlns:p14="http://schemas.microsoft.com/office/powerpoint/2010/main" val="180590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09B3236-7390-47E0-8E2B-96A57FD1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999"/>
            <a:ext cx="12192000" cy="1827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C50EFA-7892-4289-9C16-BD159821F21E}"/>
              </a:ext>
            </a:extLst>
          </p:cNvPr>
          <p:cNvSpPr txBox="1"/>
          <p:nvPr/>
        </p:nvSpPr>
        <p:spPr>
          <a:xfrm>
            <a:off x="1176556" y="159283"/>
            <a:ext cx="3048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ビジネスマッチング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B12073-29D5-444C-95E0-7A10823D39F8}"/>
              </a:ext>
            </a:extLst>
          </p:cNvPr>
          <p:cNvSpPr txBox="1"/>
          <p:nvPr/>
        </p:nvSpPr>
        <p:spPr>
          <a:xfrm>
            <a:off x="620785" y="1283982"/>
            <a:ext cx="1165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事業化の際、まずは日本のお客様の集客を始める前に、海外バイヤーの情報を集め管理することで、日本のお客様にはより御商売しやすい状況つくりから始めました。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CBAD5F6-D6B7-48DE-97AB-71C3C3600708}"/>
              </a:ext>
            </a:extLst>
          </p:cNvPr>
          <p:cNvSpPr txBox="1"/>
          <p:nvPr/>
        </p:nvSpPr>
        <p:spPr>
          <a:xfrm>
            <a:off x="620785" y="1531107"/>
            <a:ext cx="10469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現在では、</a:t>
            </a:r>
            <a:r>
              <a:rPr kumimoji="1" lang="ja-JP" altLang="en-US" sz="1200" b="1" dirty="0">
                <a:solidFill>
                  <a:srgbClr val="0070C0"/>
                </a:solidFill>
              </a:rPr>
              <a:t>約</a:t>
            </a:r>
            <a:r>
              <a:rPr kumimoji="1" lang="en-US" altLang="ja-JP" sz="1200" b="1" dirty="0">
                <a:solidFill>
                  <a:srgbClr val="0070C0"/>
                </a:solidFill>
              </a:rPr>
              <a:t>3</a:t>
            </a:r>
            <a:r>
              <a:rPr kumimoji="1" lang="ja-JP" altLang="en-US" sz="1200" b="1" dirty="0">
                <a:solidFill>
                  <a:srgbClr val="0070C0"/>
                </a:solidFill>
              </a:rPr>
              <a:t>万</a:t>
            </a:r>
            <a:r>
              <a:rPr kumimoji="1" lang="en-US" altLang="ja-JP" sz="1200" b="1" dirty="0">
                <a:solidFill>
                  <a:srgbClr val="0070C0"/>
                </a:solidFill>
              </a:rPr>
              <a:t>5</a:t>
            </a:r>
            <a:r>
              <a:rPr kumimoji="1" lang="ja-JP" altLang="en-US" sz="1200" b="1" dirty="0">
                <a:solidFill>
                  <a:srgbClr val="0070C0"/>
                </a:solidFill>
              </a:rPr>
              <a:t>千社のバイヤー情報</a:t>
            </a:r>
            <a:r>
              <a:rPr kumimoji="1" lang="ja-JP" altLang="en-US" sz="1200" dirty="0"/>
              <a:t>を持ち、活動を行っております。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0953B4D-FED2-4400-B0B8-BA4D0041F152}"/>
              </a:ext>
            </a:extLst>
          </p:cNvPr>
          <p:cNvSpPr txBox="1"/>
          <p:nvPr/>
        </p:nvSpPr>
        <p:spPr>
          <a:xfrm>
            <a:off x="631271" y="1791918"/>
            <a:ext cx="11509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弊社では、</a:t>
            </a:r>
            <a:r>
              <a:rPr lang="ja-JP" altLang="en-US" sz="1400" b="1" dirty="0">
                <a:solidFill>
                  <a:srgbClr val="0070C0"/>
                </a:solidFill>
              </a:rPr>
              <a:t>①マーケティング機能②コンサルティング機能③セールス機能④宣伝機能</a:t>
            </a:r>
            <a:r>
              <a:rPr lang="ja-JP" altLang="en-US" sz="1200" dirty="0"/>
              <a:t>この</a:t>
            </a:r>
            <a:r>
              <a:rPr lang="en-US" altLang="ja-JP" sz="1200" dirty="0"/>
              <a:t>4</a:t>
            </a:r>
            <a:r>
              <a:rPr lang="ja-JP" altLang="en-US" sz="1200" dirty="0"/>
              <a:t>つの機能を基に一連のサービスを提供しております。</a:t>
            </a:r>
            <a:endParaRPr kumimoji="1" lang="ja-JP" altLang="en-US" sz="12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AF39B48-C779-4617-96BD-D3ECC9C67525}"/>
              </a:ext>
            </a:extLst>
          </p:cNvPr>
          <p:cNvSpPr txBox="1"/>
          <p:nvPr/>
        </p:nvSpPr>
        <p:spPr>
          <a:xfrm>
            <a:off x="620785" y="2099695"/>
            <a:ext cx="10872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また、海外取引では輸出・通関において貿易をしていくなかで、専門知識が必要な場合は多くありますが、弊社はワンストップで支援いたします。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3EAA210-60A7-4334-8EB9-9B207EF165CB}"/>
              </a:ext>
            </a:extLst>
          </p:cNvPr>
          <p:cNvSpPr txBox="1"/>
          <p:nvPr/>
        </p:nvSpPr>
        <p:spPr>
          <a:xfrm>
            <a:off x="1878150" y="4419576"/>
            <a:ext cx="1098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【</a:t>
            </a:r>
            <a:r>
              <a:rPr lang="ja-JP" altLang="en-US" sz="1100" dirty="0"/>
              <a:t>会員様</a:t>
            </a:r>
            <a:r>
              <a:rPr lang="en-US" altLang="ja-JP" sz="1100" dirty="0"/>
              <a:t>】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FB8BF99-3779-43BB-B967-575EDD488FE6}"/>
              </a:ext>
            </a:extLst>
          </p:cNvPr>
          <p:cNvSpPr txBox="1"/>
          <p:nvPr/>
        </p:nvSpPr>
        <p:spPr>
          <a:xfrm>
            <a:off x="4017270" y="4419576"/>
            <a:ext cx="16431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【</a:t>
            </a:r>
            <a:r>
              <a:rPr lang="ja-JP" altLang="en-US" sz="1100" dirty="0"/>
              <a:t>海外バイヤー企業</a:t>
            </a:r>
            <a:r>
              <a:rPr lang="en-US" altLang="ja-JP" sz="1100" dirty="0"/>
              <a:t>】</a:t>
            </a:r>
          </a:p>
        </p:txBody>
      </p:sp>
      <p:sp>
        <p:nvSpPr>
          <p:cNvPr id="67" name="楕円 66">
            <a:extLst>
              <a:ext uri="{FF2B5EF4-FFF2-40B4-BE49-F238E27FC236}">
                <a16:creationId xmlns:a16="http://schemas.microsoft.com/office/drawing/2014/main" id="{AEE294E0-D065-487D-A51A-B8B5E732536C}"/>
              </a:ext>
            </a:extLst>
          </p:cNvPr>
          <p:cNvSpPr/>
          <p:nvPr/>
        </p:nvSpPr>
        <p:spPr>
          <a:xfrm>
            <a:off x="2410091" y="4983139"/>
            <a:ext cx="1079573" cy="936179"/>
          </a:xfrm>
          <a:prstGeom prst="ellipse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通関運輸代行</a:t>
            </a:r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111BFECD-31FB-4515-9700-15A430CC1486}"/>
              </a:ext>
            </a:extLst>
          </p:cNvPr>
          <p:cNvSpPr/>
          <p:nvPr/>
        </p:nvSpPr>
        <p:spPr>
          <a:xfrm>
            <a:off x="3636030" y="4937596"/>
            <a:ext cx="1079573" cy="998989"/>
          </a:xfrm>
          <a:prstGeom prst="ellipse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取引</a:t>
            </a:r>
          </a:p>
          <a:p>
            <a:pPr algn="ctr"/>
            <a:r>
              <a:rPr kumimoji="1" lang="ja-JP" altLang="en-US" sz="1400" dirty="0"/>
              <a:t>資金</a:t>
            </a:r>
          </a:p>
          <a:p>
            <a:pPr algn="ctr"/>
            <a:r>
              <a:rPr kumimoji="1" lang="ja-JP" altLang="en-US" sz="1400" dirty="0"/>
              <a:t>全額</a:t>
            </a:r>
          </a:p>
          <a:p>
            <a:pPr algn="ctr"/>
            <a:r>
              <a:rPr kumimoji="1" lang="ja-JP" altLang="en-US" sz="1400" dirty="0"/>
              <a:t>保証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0566AF77-122F-4321-896D-3B855371B0C0}"/>
              </a:ext>
            </a:extLst>
          </p:cNvPr>
          <p:cNvSpPr txBox="1"/>
          <p:nvPr/>
        </p:nvSpPr>
        <p:spPr>
          <a:xfrm>
            <a:off x="1996509" y="4631131"/>
            <a:ext cx="327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b="1" dirty="0">
                <a:solidFill>
                  <a:srgbClr val="FF0000"/>
                </a:solidFill>
                <a:latin typeface="+mn-ea"/>
              </a:rPr>
              <a:t>ワンストップサービス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ED5E8C2-22E4-4235-B901-FF1FF59EDD0F}"/>
              </a:ext>
            </a:extLst>
          </p:cNvPr>
          <p:cNvSpPr txBox="1"/>
          <p:nvPr/>
        </p:nvSpPr>
        <p:spPr>
          <a:xfrm>
            <a:off x="3157356" y="3556270"/>
            <a:ext cx="66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弊社</a:t>
            </a:r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16951D85-7F03-47BF-9E5F-3EDEDD1D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80" y="3884378"/>
            <a:ext cx="765840" cy="605864"/>
          </a:xfrm>
          <a:prstGeom prst="rect">
            <a:avLst/>
          </a:prstGeom>
        </p:spPr>
      </p:pic>
      <p:sp>
        <p:nvSpPr>
          <p:cNvPr id="79" name="楕円 78">
            <a:extLst>
              <a:ext uri="{FF2B5EF4-FFF2-40B4-BE49-F238E27FC236}">
                <a16:creationId xmlns:a16="http://schemas.microsoft.com/office/drawing/2014/main" id="{9869A28B-DF97-411D-98D6-41FE5C98E972}"/>
              </a:ext>
            </a:extLst>
          </p:cNvPr>
          <p:cNvSpPr/>
          <p:nvPr/>
        </p:nvSpPr>
        <p:spPr>
          <a:xfrm>
            <a:off x="2605867" y="3048901"/>
            <a:ext cx="1720055" cy="1632287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E00A5607-5ED0-44DF-B1F4-FCA2AACEF4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43" t="13890" r="18583" b="15138"/>
          <a:stretch/>
        </p:blipFill>
        <p:spPr>
          <a:xfrm>
            <a:off x="1878150" y="3363436"/>
            <a:ext cx="919480" cy="1003215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7BB2E5DB-64C0-4F14-B852-C0AA8375C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5" t="12684" r="11609" b="12350"/>
          <a:stretch/>
        </p:blipFill>
        <p:spPr>
          <a:xfrm>
            <a:off x="4020655" y="3362128"/>
            <a:ext cx="1170022" cy="954459"/>
          </a:xfrm>
          <a:prstGeom prst="rect">
            <a:avLst/>
          </a:prstGeom>
        </p:spPr>
      </p:pic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0A7A8374-E75C-4693-8F00-77DDDF38EF08}"/>
              </a:ext>
            </a:extLst>
          </p:cNvPr>
          <p:cNvSpPr txBox="1"/>
          <p:nvPr/>
        </p:nvSpPr>
        <p:spPr>
          <a:xfrm>
            <a:off x="620785" y="2356103"/>
            <a:ext cx="743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取引成立後の資金回収でご不安がある場合は、手厚くサポートできるサービスもご用意しております。</a:t>
            </a:r>
          </a:p>
        </p:txBody>
      </p:sp>
    </p:spTree>
    <p:extLst>
      <p:ext uri="{BB962C8B-B14F-4D97-AF65-F5344CB8AC3E}">
        <p14:creationId xmlns:p14="http://schemas.microsoft.com/office/powerpoint/2010/main" val="179669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567889-94AD-48CC-8FF7-80FFAF81A863}"/>
              </a:ext>
            </a:extLst>
          </p:cNvPr>
          <p:cNvSpPr txBox="1"/>
          <p:nvPr/>
        </p:nvSpPr>
        <p:spPr>
          <a:xfrm>
            <a:off x="1176556" y="159283"/>
            <a:ext cx="3048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ビジネスマッチング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59D54F1-8B66-4DE7-8BA8-33ABEC21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999"/>
            <a:ext cx="12192000" cy="1827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7C376878-4EF5-4366-9CD4-154CCEA393F0}"/>
              </a:ext>
            </a:extLst>
          </p:cNvPr>
          <p:cNvSpPr/>
          <p:nvPr/>
        </p:nvSpPr>
        <p:spPr>
          <a:xfrm>
            <a:off x="480922" y="2155168"/>
            <a:ext cx="1905000" cy="72039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bg1"/>
                </a:solidFill>
              </a:rPr>
              <a:t>現地</a:t>
            </a:r>
            <a:endParaRPr kumimoji="1" lang="en-US" altLang="ja-JP" sz="14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400" b="1" dirty="0">
                <a:solidFill>
                  <a:schemeClr val="bg1"/>
                </a:solidFill>
              </a:rPr>
              <a:t>ノウハウ活用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52C4E997-7AD3-4103-9A4A-F511CD7EE00E}"/>
              </a:ext>
            </a:extLst>
          </p:cNvPr>
          <p:cNvSpPr/>
          <p:nvPr/>
        </p:nvSpPr>
        <p:spPr>
          <a:xfrm>
            <a:off x="480922" y="3220747"/>
            <a:ext cx="1905000" cy="72039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i="0" dirty="0">
                <a:solidFill>
                  <a:schemeClr val="bg1"/>
                </a:solidFill>
                <a:effectLst/>
                <a:latin typeface="Poppins"/>
              </a:rPr>
              <a:t>言語の</a:t>
            </a:r>
            <a:endParaRPr lang="en-US" altLang="ja-JP" sz="1400" b="1" i="0" dirty="0">
              <a:solidFill>
                <a:schemeClr val="bg1"/>
              </a:solidFill>
              <a:effectLst/>
              <a:latin typeface="Poppins"/>
            </a:endParaRPr>
          </a:p>
          <a:p>
            <a:pPr algn="ctr"/>
            <a:r>
              <a:rPr lang="ja-JP" altLang="en-US" sz="1400" b="1" i="0" dirty="0">
                <a:solidFill>
                  <a:schemeClr val="bg1"/>
                </a:solidFill>
                <a:effectLst/>
                <a:latin typeface="Poppins"/>
              </a:rPr>
              <a:t>心配なし</a:t>
            </a: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E8496243-07B9-4CCA-8992-D23BEFA4C034}"/>
              </a:ext>
            </a:extLst>
          </p:cNvPr>
          <p:cNvSpPr/>
          <p:nvPr/>
        </p:nvSpPr>
        <p:spPr>
          <a:xfrm>
            <a:off x="480922" y="4286326"/>
            <a:ext cx="1905000" cy="72039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chemeClr val="bg1"/>
                </a:solidFill>
                <a:latin typeface="Poppins"/>
              </a:rPr>
              <a:t>成約まで</a:t>
            </a:r>
            <a:endParaRPr lang="en-US" altLang="ja-JP" sz="1400" b="1" dirty="0">
              <a:solidFill>
                <a:schemeClr val="bg1"/>
              </a:solidFill>
              <a:latin typeface="Poppins"/>
            </a:endParaRPr>
          </a:p>
          <a:p>
            <a:pPr algn="ctr"/>
            <a:r>
              <a:rPr lang="ja-JP" altLang="en-US" sz="1400" b="1" dirty="0">
                <a:latin typeface="Open Sans" panose="020B0606030504020204" pitchFamily="34" charset="0"/>
              </a:rPr>
              <a:t>ワンストップ</a:t>
            </a:r>
            <a:endParaRPr lang="en-US" altLang="ja-JP" sz="1400" b="1" dirty="0">
              <a:solidFill>
                <a:schemeClr val="bg1"/>
              </a:solidFill>
              <a:latin typeface="Poppin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C6136E6-6D23-4105-B873-9F783F162470}"/>
              </a:ext>
            </a:extLst>
          </p:cNvPr>
          <p:cNvSpPr txBox="1"/>
          <p:nvPr/>
        </p:nvSpPr>
        <p:spPr>
          <a:xfrm>
            <a:off x="2569976" y="3202477"/>
            <a:ext cx="85382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latin typeface="Open Sans" panose="020B0606030504020204" pitchFamily="34" charset="0"/>
              </a:rPr>
              <a:t>日本企業の情報・商品（サービス）情報は全て日本語で提供していただきます。専任担当が翻訳し、現地の海外企業に届きます。海外企業の基礎情報・ニーズ要望等は全て日本語でお届けします。</a:t>
            </a:r>
          </a:p>
          <a:p>
            <a:r>
              <a:rPr lang="ja-JP" altLang="en-US" sz="1400" b="0" i="0" dirty="0">
                <a:effectLst/>
                <a:latin typeface="Open Sans" panose="020B0606030504020204" pitchFamily="34" charset="0"/>
              </a:rPr>
              <a:t>商談の際、</a:t>
            </a:r>
            <a:r>
              <a:rPr lang="ja-JP" altLang="en-US" sz="1400" b="1" i="0" u="sng" dirty="0">
                <a:effectLst/>
                <a:latin typeface="Open Sans" panose="020B0606030504020204" pitchFamily="34" charset="0"/>
              </a:rPr>
              <a:t>同時通訳付き</a:t>
            </a:r>
            <a:r>
              <a:rPr lang="ja-JP" altLang="en-US" sz="1400" b="0" i="0" dirty="0">
                <a:effectLst/>
                <a:latin typeface="Open Sans" panose="020B0606030504020204" pitchFamily="34" charset="0"/>
              </a:rPr>
              <a:t>で言語の心配</a:t>
            </a:r>
            <a:r>
              <a:rPr lang="ja-JP" altLang="en-US" sz="1400" dirty="0">
                <a:latin typeface="Open Sans" panose="020B0606030504020204" pitchFamily="34" charset="0"/>
              </a:rPr>
              <a:t>はありません。</a:t>
            </a:r>
            <a:endParaRPr lang="en-US" altLang="ja-JP" sz="1400" dirty="0">
              <a:latin typeface="Open Sans" panose="020B0606030504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81BF59D-A552-44FB-8181-BCBF8DC758CD}"/>
              </a:ext>
            </a:extLst>
          </p:cNvPr>
          <p:cNvSpPr txBox="1"/>
          <p:nvPr/>
        </p:nvSpPr>
        <p:spPr>
          <a:xfrm>
            <a:off x="2569976" y="2075343"/>
            <a:ext cx="8350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effectLst/>
                <a:latin typeface="Open Sans" panose="020B0606030504020204" pitchFamily="34" charset="0"/>
              </a:rPr>
              <a:t>それぞれの専門分野の海外駐在スタッフが、豊富なノウハウと実績を持ち、</a:t>
            </a:r>
          </a:p>
          <a:p>
            <a:r>
              <a:rPr lang="ja-JP" altLang="en-US" sz="1400" b="1" i="0" u="sng" dirty="0">
                <a:effectLst/>
                <a:latin typeface="Open Sans" panose="020B0606030504020204" pitchFamily="34" charset="0"/>
              </a:rPr>
              <a:t>リアルタイム性が高く、よりスピーディ</a:t>
            </a:r>
            <a:r>
              <a:rPr lang="ja-JP" altLang="en-US" sz="1400" b="0" i="0" dirty="0">
                <a:effectLst/>
                <a:latin typeface="Open Sans" panose="020B0606030504020204" pitchFamily="34" charset="0"/>
              </a:rPr>
              <a:t>に海外進出を進めることができます。</a:t>
            </a:r>
          </a:p>
          <a:p>
            <a:r>
              <a:rPr lang="ja-JP" altLang="en-US" sz="1400" dirty="0">
                <a:latin typeface="Open Sans" panose="020B0606030504020204" pitchFamily="34" charset="0"/>
              </a:rPr>
              <a:t>海外進出先では現地での人脈も必要です。</a:t>
            </a:r>
            <a:endParaRPr lang="en-US" altLang="ja-JP" sz="1400" dirty="0">
              <a:latin typeface="Open Sans" panose="020B0606030504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C47D643-2064-45AD-98CE-2C89802154C5}"/>
              </a:ext>
            </a:extLst>
          </p:cNvPr>
          <p:cNvSpPr txBox="1"/>
          <p:nvPr/>
        </p:nvSpPr>
        <p:spPr>
          <a:xfrm>
            <a:off x="2569976" y="4431079"/>
            <a:ext cx="8691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latin typeface="Open Sans" panose="020B0606030504020204" pitchFamily="34" charset="0"/>
              </a:rPr>
              <a:t>成約まで進むと、契約書の作成、貿易代行など</a:t>
            </a:r>
            <a:r>
              <a:rPr lang="ja-JP" altLang="en-US" sz="1400" b="1" u="sng" dirty="0">
                <a:latin typeface="Open Sans" panose="020B0606030504020204" pitchFamily="34" charset="0"/>
              </a:rPr>
              <a:t>ワンストップ</a:t>
            </a:r>
            <a:r>
              <a:rPr lang="ja-JP" altLang="en-US" sz="1400" dirty="0">
                <a:latin typeface="Open Sans" panose="020B0606030504020204" pitchFamily="34" charset="0"/>
              </a:rPr>
              <a:t>でフォローさせていただきます。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15A2A0AC-8116-442E-B808-E60A3E858394}"/>
              </a:ext>
            </a:extLst>
          </p:cNvPr>
          <p:cNvSpPr/>
          <p:nvPr/>
        </p:nvSpPr>
        <p:spPr>
          <a:xfrm>
            <a:off x="480922" y="5336299"/>
            <a:ext cx="1905000" cy="72039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chemeClr val="bg1"/>
                </a:solidFill>
                <a:latin typeface="Poppins"/>
              </a:rPr>
              <a:t>第三者保証</a:t>
            </a:r>
            <a:endParaRPr lang="en-US" altLang="ja-JP" sz="1400" b="1" dirty="0">
              <a:solidFill>
                <a:schemeClr val="bg1"/>
              </a:solidFill>
              <a:latin typeface="Poppins"/>
            </a:endParaRPr>
          </a:p>
          <a:p>
            <a:pPr algn="ctr"/>
            <a:r>
              <a:rPr lang="ja-JP" altLang="en-US" sz="1400" b="1" dirty="0">
                <a:solidFill>
                  <a:schemeClr val="bg1"/>
                </a:solidFill>
                <a:latin typeface="Poppins"/>
              </a:rPr>
              <a:t>サービス</a:t>
            </a:r>
            <a:endParaRPr lang="en-US" altLang="ja-JP" sz="1400" b="1" dirty="0">
              <a:solidFill>
                <a:schemeClr val="bg1"/>
              </a:solidFill>
              <a:latin typeface="Poppin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937E5DF-4095-4BF4-972B-2C65F8575825}"/>
              </a:ext>
            </a:extLst>
          </p:cNvPr>
          <p:cNvSpPr txBox="1"/>
          <p:nvPr/>
        </p:nvSpPr>
        <p:spPr>
          <a:xfrm>
            <a:off x="2569976" y="5509441"/>
            <a:ext cx="8055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latin typeface="Open Sans" panose="020B0606030504020204" pitchFamily="34" charset="0"/>
              </a:rPr>
              <a:t>代金回収に関して、ご不安がある企業様は成約金額の</a:t>
            </a:r>
            <a:r>
              <a:rPr lang="en-US" altLang="ja-JP" sz="1400" dirty="0">
                <a:latin typeface="Open Sans" panose="020B0606030504020204" pitchFamily="34" charset="0"/>
              </a:rPr>
              <a:t>3-5</a:t>
            </a:r>
            <a:r>
              <a:rPr lang="ja-JP" altLang="en-US" sz="1400" dirty="0">
                <a:latin typeface="Open Sans" panose="020B0606030504020204" pitchFamily="34" charset="0"/>
              </a:rPr>
              <a:t>％の手数料で、</a:t>
            </a:r>
          </a:p>
          <a:p>
            <a:r>
              <a:rPr lang="ja-JP" altLang="en-US" sz="1400" b="1" u="sng" dirty="0">
                <a:latin typeface="Open Sans" panose="020B0606030504020204" pitchFamily="34" charset="0"/>
              </a:rPr>
              <a:t>第三者保証サービスを</a:t>
            </a:r>
            <a:r>
              <a:rPr lang="ja-JP" altLang="en-US" sz="1400" dirty="0">
                <a:latin typeface="Open Sans" panose="020B0606030504020204" pitchFamily="34" charset="0"/>
              </a:rPr>
              <a:t>提供しております。資金の回収をスムーズにできます。</a:t>
            </a:r>
            <a:endParaRPr lang="en-US" altLang="ja-JP"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5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F9C2B19-571B-4C5D-B29C-B62BD2BC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999"/>
            <a:ext cx="12192000" cy="1827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79DE6F-0305-4B9E-8E6E-B4AE80942AE9}"/>
              </a:ext>
            </a:extLst>
          </p:cNvPr>
          <p:cNvSpPr txBox="1"/>
          <p:nvPr/>
        </p:nvSpPr>
        <p:spPr>
          <a:xfrm>
            <a:off x="847287" y="184558"/>
            <a:ext cx="3112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ビジネスマッチング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907526-492B-4D5C-AA19-0BC1F1AF56EF}"/>
              </a:ext>
            </a:extLst>
          </p:cNvPr>
          <p:cNvSpPr txBox="1"/>
          <p:nvPr/>
        </p:nvSpPr>
        <p:spPr>
          <a:xfrm>
            <a:off x="4183401" y="2882007"/>
            <a:ext cx="338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B0F0"/>
                </a:solidFill>
              </a:rPr>
              <a:t>✓中国企業データ</a:t>
            </a:r>
            <a:r>
              <a:rPr kumimoji="1" lang="en-US" altLang="ja-JP" dirty="0">
                <a:solidFill>
                  <a:srgbClr val="00B0F0"/>
                </a:solidFill>
              </a:rPr>
              <a:t>35,000+</a:t>
            </a:r>
            <a:r>
              <a:rPr kumimoji="1" lang="ja-JP" altLang="en-US" dirty="0">
                <a:solidFill>
                  <a:srgbClr val="00B0F0"/>
                </a:solidFill>
              </a:rPr>
              <a:t>件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6918558-0D0E-4808-9E2D-43EB3873F30A}"/>
              </a:ext>
            </a:extLst>
          </p:cNvPr>
          <p:cNvSpPr txBox="1"/>
          <p:nvPr/>
        </p:nvSpPr>
        <p:spPr>
          <a:xfrm>
            <a:off x="3959604" y="176574"/>
            <a:ext cx="289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ジャトラ</a:t>
            </a:r>
            <a:r>
              <a:rPr kumimoji="1" lang="en-US" altLang="ja-JP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kumimoji="1" lang="en-US" altLang="ja-JP" sz="24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Jp-tra</a:t>
            </a:r>
            <a:r>
              <a:rPr kumimoji="1" lang="en-US" altLang="ja-JP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kumimoji="1" lang="ja-JP" altLang="en-US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D3D1EF4B-05D7-427D-8E4E-68326697DDD0}"/>
              </a:ext>
            </a:extLst>
          </p:cNvPr>
          <p:cNvSpPr/>
          <p:nvPr/>
        </p:nvSpPr>
        <p:spPr>
          <a:xfrm>
            <a:off x="432889" y="1809879"/>
            <a:ext cx="1249961" cy="117797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特徴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B3E8E71-70F5-4E50-A8E1-AFBBC28A4145}"/>
              </a:ext>
            </a:extLst>
          </p:cNvPr>
          <p:cNvSpPr txBox="1"/>
          <p:nvPr/>
        </p:nvSpPr>
        <p:spPr>
          <a:xfrm>
            <a:off x="432889" y="1311973"/>
            <a:ext cx="2461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弊社</a:t>
            </a:r>
            <a:r>
              <a:rPr lang="ja-JP" altLang="en-US" sz="1600" dirty="0"/>
              <a:t>独自の特別</a:t>
            </a:r>
            <a:r>
              <a:rPr kumimoji="1" lang="ja-JP" altLang="en-US" sz="1600" dirty="0"/>
              <a:t>サービス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59B640CC-48C2-46F8-89EB-24F7D0501312}"/>
              </a:ext>
            </a:extLst>
          </p:cNvPr>
          <p:cNvSpPr/>
          <p:nvPr/>
        </p:nvSpPr>
        <p:spPr>
          <a:xfrm>
            <a:off x="1778145" y="1782973"/>
            <a:ext cx="1249961" cy="117797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強み</a:t>
            </a: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A106FB60-969C-481B-826F-148E42B4E7AE}"/>
              </a:ext>
            </a:extLst>
          </p:cNvPr>
          <p:cNvSpPr/>
          <p:nvPr/>
        </p:nvSpPr>
        <p:spPr>
          <a:xfrm>
            <a:off x="3337661" y="1974073"/>
            <a:ext cx="959516" cy="7957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分析</a:t>
            </a:r>
            <a:endParaRPr kumimoji="1" lang="ja-JP" altLang="en-US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9D81687-FA43-426B-AC82-D4CD59A6D6F1}"/>
              </a:ext>
            </a:extLst>
          </p:cNvPr>
          <p:cNvSpPr txBox="1"/>
          <p:nvPr/>
        </p:nvSpPr>
        <p:spPr>
          <a:xfrm>
            <a:off x="4330713" y="2048796"/>
            <a:ext cx="6892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日本企業の伝統技術や製品、</a:t>
            </a:r>
          </a:p>
          <a:p>
            <a:r>
              <a:rPr kumimoji="1" lang="ja-JP" alt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更に文化や魅力・企業理念などをビッグデータの分析により、</a:t>
            </a:r>
          </a:p>
          <a:p>
            <a:r>
              <a:rPr kumimoji="1" lang="ja-JP" alt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海外の需要者へ直接アプローチ</a:t>
            </a:r>
            <a:endParaRPr kumimoji="1" lang="ja-JP" alt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9597DAF-87AB-4B01-91FC-14FC37322687}"/>
              </a:ext>
            </a:extLst>
          </p:cNvPr>
          <p:cNvSpPr/>
          <p:nvPr/>
        </p:nvSpPr>
        <p:spPr>
          <a:xfrm>
            <a:off x="432889" y="3509416"/>
            <a:ext cx="781792" cy="36072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実例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0C8019-A0EC-4FDE-8295-004EBD054F9F}"/>
              </a:ext>
            </a:extLst>
          </p:cNvPr>
          <p:cNvSpPr txBox="1"/>
          <p:nvPr/>
        </p:nvSpPr>
        <p:spPr>
          <a:xfrm>
            <a:off x="344128" y="4102163"/>
            <a:ext cx="11067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ja-JP" sz="1800" dirty="0">
                <a:effectLst/>
                <a:ea typeface="游ゴシック" panose="020B0400000000000000" pitchFamily="50" charset="-128"/>
                <a:cs typeface="ＭＳ Ｐゴシック" panose="020B0600070205080204" pitchFamily="50" charset="-128"/>
              </a:rPr>
              <a:t>ハンドジェル充填作業</a:t>
            </a:r>
            <a:r>
              <a:rPr lang="ja-JP" altLang="en-US" dirty="0">
                <a:ea typeface="游ゴシック" panose="020B0400000000000000" pitchFamily="50" charset="-128"/>
                <a:cs typeface="ＭＳ Ｐゴシック" panose="020B0600070205080204" pitchFamily="50" charset="-128"/>
              </a:rPr>
              <a:t>を行う</a:t>
            </a:r>
            <a:r>
              <a:rPr lang="ja-JP" altLang="en-US" dirty="0"/>
              <a:t>海外企業が大量に</a:t>
            </a:r>
            <a:r>
              <a:rPr lang="ja-JP" altLang="ja-JP" sz="1800" dirty="0">
                <a:effectLst/>
                <a:ea typeface="游ゴシック" panose="020B0400000000000000" pitchFamily="50" charset="-128"/>
                <a:cs typeface="ＭＳ Ｐゴシック" panose="020B0600070205080204" pitchFamily="50" charset="-128"/>
              </a:rPr>
              <a:t>充填作業</a:t>
            </a:r>
            <a:r>
              <a:rPr lang="ja-JP" altLang="en-US" dirty="0"/>
              <a:t>できる化粧品工場を探しており、</a:t>
            </a:r>
          </a:p>
          <a:p>
            <a:r>
              <a:rPr lang="ja-JP" altLang="en-US" dirty="0"/>
              <a:t>弊社の福島の会員様をご紹介しました。食品工場でしたが製造工程が似ており、マッチング➡成約できました。</a:t>
            </a:r>
            <a:endParaRPr lang="en-US" altLang="ja-JP" dirty="0"/>
          </a:p>
          <a:p>
            <a:r>
              <a:rPr lang="ja-JP" altLang="en-US" dirty="0"/>
              <a:t>現在、商品は多くの販売店</a:t>
            </a:r>
            <a:r>
              <a:rPr lang="en-US" altLang="ja-JP" dirty="0"/>
              <a:t>(</a:t>
            </a:r>
            <a:r>
              <a:rPr lang="ja-JP" altLang="en-US" dirty="0"/>
              <a:t>スーパーやコンビニエンスストアなど</a:t>
            </a:r>
            <a:r>
              <a:rPr lang="en-US" altLang="ja-JP" dirty="0"/>
              <a:t>)</a:t>
            </a:r>
            <a:r>
              <a:rPr lang="ja-JP" altLang="en-US" dirty="0"/>
              <a:t>で販売され、年間</a:t>
            </a:r>
            <a:r>
              <a:rPr lang="en-US" altLang="ja-JP" dirty="0"/>
              <a:t>3</a:t>
            </a:r>
            <a:r>
              <a:rPr lang="ja-JP" altLang="en-US" dirty="0"/>
              <a:t>億円の売り上げが出来ました。</a:t>
            </a:r>
            <a:endParaRPr lang="en-US" altLang="ja-JP" dirty="0"/>
          </a:p>
          <a:p>
            <a:endParaRPr kumimoji="1" lang="ja-JP" altLang="en-US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上記のように、様々な角度から企業様の特徴・強みを分析し、取引成立に導きます。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4349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37">
            <a:extLst>
              <a:ext uri="{FF2B5EF4-FFF2-40B4-BE49-F238E27FC236}">
                <a16:creationId xmlns:a16="http://schemas.microsoft.com/office/drawing/2014/main" id="{45E1FCA0-7F97-4E43-86BF-868F32808C9B}"/>
              </a:ext>
            </a:extLst>
          </p:cNvPr>
          <p:cNvCxnSpPr>
            <a:cxnSpLocks/>
          </p:cNvCxnSpPr>
          <p:nvPr/>
        </p:nvCxnSpPr>
        <p:spPr>
          <a:xfrm>
            <a:off x="0" y="705394"/>
            <a:ext cx="12192000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3DE317B-EF48-46BE-9469-0074F3B8A156}"/>
              </a:ext>
            </a:extLst>
          </p:cNvPr>
          <p:cNvSpPr txBox="1"/>
          <p:nvPr/>
        </p:nvSpPr>
        <p:spPr>
          <a:xfrm>
            <a:off x="1476461" y="142339"/>
            <a:ext cx="243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海外展示会代行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46B4DFB-3EDC-4748-B395-16D3AB08B357}"/>
              </a:ext>
            </a:extLst>
          </p:cNvPr>
          <p:cNvSpPr txBox="1"/>
          <p:nvPr/>
        </p:nvSpPr>
        <p:spPr>
          <a:xfrm>
            <a:off x="276836" y="1980150"/>
            <a:ext cx="56038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ja-JP" altLang="en-US" sz="1400" b="0" i="0" dirty="0">
                <a:solidFill>
                  <a:srgbClr val="333333"/>
                </a:solidFill>
                <a:effectLst/>
                <a:latin typeface="ヒラギノ角ゴ Pro W3"/>
              </a:rPr>
              <a:t>出展料</a:t>
            </a:r>
            <a:r>
              <a:rPr lang="en-US" altLang="ja-JP" sz="1400" b="0" i="0" dirty="0">
                <a:solidFill>
                  <a:srgbClr val="333333"/>
                </a:solidFill>
                <a:effectLst/>
                <a:latin typeface="ヒラギノ角ゴ Pro W3"/>
              </a:rPr>
              <a:t>…80</a:t>
            </a:r>
            <a:r>
              <a:rPr lang="ja-JP" altLang="en-US" sz="1400" b="0" i="0" dirty="0">
                <a:solidFill>
                  <a:srgbClr val="333333"/>
                </a:solidFill>
                <a:effectLst/>
                <a:latin typeface="ヒラギノ角ゴ Pro W3"/>
              </a:rPr>
              <a:t>万円　</a:t>
            </a:r>
            <a:r>
              <a:rPr lang="en-US" altLang="ja-JP" sz="1200" b="0" i="0" dirty="0">
                <a:solidFill>
                  <a:srgbClr val="333333"/>
                </a:solidFill>
                <a:effectLst/>
                <a:latin typeface="ヒラギノ角ゴ Pro W3"/>
              </a:rPr>
              <a:t>3m x 3m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ヒラギノ角ゴ Pro W3"/>
              </a:rPr>
              <a:t>のスペースを</a:t>
            </a:r>
            <a:r>
              <a:rPr lang="en-US" altLang="ja-JP" sz="1200" b="0" i="0" dirty="0">
                <a:solidFill>
                  <a:srgbClr val="333333"/>
                </a:solidFill>
                <a:effectLst/>
                <a:latin typeface="ヒラギノ角ゴ Pro W3"/>
              </a:rPr>
              <a:t>2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ヒラギノ角ゴ Pro W3"/>
              </a:rPr>
              <a:t>個分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1400" b="0" i="0" dirty="0">
                <a:solidFill>
                  <a:srgbClr val="333333"/>
                </a:solidFill>
                <a:effectLst/>
                <a:latin typeface="ヒラギノ角ゴ Pro W3"/>
              </a:rPr>
              <a:t>交通費</a:t>
            </a:r>
            <a:r>
              <a:rPr lang="en-US" altLang="ja-JP" sz="1400" b="0" i="0" dirty="0">
                <a:solidFill>
                  <a:srgbClr val="333333"/>
                </a:solidFill>
                <a:effectLst/>
                <a:latin typeface="ヒラギノ角ゴ Pro W3"/>
              </a:rPr>
              <a:t>…50</a:t>
            </a:r>
            <a:r>
              <a:rPr lang="ja-JP" altLang="en-US" sz="1400" b="0" i="0" dirty="0">
                <a:solidFill>
                  <a:srgbClr val="333333"/>
                </a:solidFill>
                <a:effectLst/>
                <a:latin typeface="ヒラギノ角ゴ Pro W3"/>
              </a:rPr>
              <a:t>万円　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ヒラギノ角ゴ Pro W3"/>
              </a:rPr>
              <a:t>日本からの参加者</a:t>
            </a:r>
            <a:r>
              <a:rPr lang="en-US" altLang="ja-JP" sz="1200" b="0" i="0" dirty="0">
                <a:solidFill>
                  <a:srgbClr val="333333"/>
                </a:solidFill>
                <a:effectLst/>
                <a:latin typeface="ヒラギノ角ゴ Pro W3"/>
              </a:rPr>
              <a:t>4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ヒラギノ角ゴ Pro W3"/>
              </a:rPr>
              <a:t>人の往復航空券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1400" b="0" i="0" dirty="0">
                <a:solidFill>
                  <a:srgbClr val="333333"/>
                </a:solidFill>
                <a:effectLst/>
                <a:latin typeface="ヒラギノ角ゴ Pro W3"/>
              </a:rPr>
              <a:t>輸送費</a:t>
            </a:r>
            <a:r>
              <a:rPr lang="en-US" altLang="ja-JP" sz="1400" b="0" i="0" dirty="0">
                <a:solidFill>
                  <a:srgbClr val="333333"/>
                </a:solidFill>
                <a:effectLst/>
                <a:latin typeface="ヒラギノ角ゴ Pro W3"/>
              </a:rPr>
              <a:t>…30</a:t>
            </a:r>
            <a:r>
              <a:rPr lang="ja-JP" altLang="en-US" sz="1400" b="0" i="0" dirty="0">
                <a:solidFill>
                  <a:srgbClr val="333333"/>
                </a:solidFill>
                <a:effectLst/>
                <a:latin typeface="ヒラギノ角ゴ Pro W3"/>
              </a:rPr>
              <a:t>万円　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ヒラギノ角ゴ Pro W3"/>
              </a:rPr>
              <a:t>展示する製品やパンフレットなどの往復送料・翻訳代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1400" b="0" i="0" dirty="0">
                <a:solidFill>
                  <a:srgbClr val="333333"/>
                </a:solidFill>
                <a:effectLst/>
                <a:latin typeface="ヒラギノ角ゴ Pro W3"/>
              </a:rPr>
              <a:t>宿泊費</a:t>
            </a:r>
            <a:r>
              <a:rPr lang="en-US" altLang="ja-JP" sz="1400" b="0" i="0" dirty="0">
                <a:solidFill>
                  <a:srgbClr val="333333"/>
                </a:solidFill>
                <a:effectLst/>
                <a:latin typeface="ヒラギノ角ゴ Pro W3"/>
              </a:rPr>
              <a:t>…30</a:t>
            </a:r>
            <a:r>
              <a:rPr lang="ja-JP" altLang="en-US" sz="1400" b="0" i="0" dirty="0">
                <a:solidFill>
                  <a:srgbClr val="333333"/>
                </a:solidFill>
                <a:effectLst/>
                <a:latin typeface="ヒラギノ角ゴ Pro W3"/>
              </a:rPr>
              <a:t>万円　</a:t>
            </a:r>
            <a:r>
              <a:rPr lang="en-US" altLang="ja-JP" sz="1200" b="0" i="0" dirty="0">
                <a:solidFill>
                  <a:srgbClr val="333333"/>
                </a:solidFill>
                <a:effectLst/>
                <a:latin typeface="ヒラギノ角ゴ Pro W3"/>
              </a:rPr>
              <a:t>2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ヒラギノ角ゴ Pro W3"/>
              </a:rPr>
              <a:t>部屋</a:t>
            </a:r>
            <a:r>
              <a:rPr lang="en-US" altLang="ja-JP" sz="1200" b="0" i="0" dirty="0">
                <a:solidFill>
                  <a:srgbClr val="333333"/>
                </a:solidFill>
                <a:effectLst/>
                <a:latin typeface="ヒラギノ角ゴ Pro W3"/>
              </a:rPr>
              <a:t>×7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ヒラギノ角ゴ Pro W3"/>
              </a:rPr>
              <a:t>日間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1400" b="0" i="0" dirty="0">
                <a:solidFill>
                  <a:srgbClr val="333333"/>
                </a:solidFill>
                <a:effectLst/>
                <a:latin typeface="ヒラギノ角ゴ Pro W3"/>
              </a:rPr>
              <a:t>用品費</a:t>
            </a:r>
            <a:r>
              <a:rPr lang="en-US" altLang="ja-JP" sz="1400" b="0" i="0" dirty="0">
                <a:solidFill>
                  <a:srgbClr val="333333"/>
                </a:solidFill>
                <a:effectLst/>
                <a:latin typeface="ヒラギノ角ゴ Pro W3"/>
              </a:rPr>
              <a:t>…30</a:t>
            </a:r>
            <a:r>
              <a:rPr lang="ja-JP" altLang="en-US" sz="1400" b="0" i="0" dirty="0">
                <a:solidFill>
                  <a:srgbClr val="333333"/>
                </a:solidFill>
                <a:effectLst/>
                <a:latin typeface="ヒラギノ角ゴ Pro W3"/>
              </a:rPr>
              <a:t>万円　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ヒラギノ角ゴ Pro W3"/>
              </a:rPr>
              <a:t>現地でレンタルした机、椅子、顧客情報収集システムなど</a:t>
            </a:r>
          </a:p>
          <a:p>
            <a:pPr algn="l"/>
            <a:r>
              <a:rPr lang="ja-JP" altLang="en-US" sz="1400" b="0" i="0" dirty="0">
                <a:solidFill>
                  <a:srgbClr val="333333"/>
                </a:solidFill>
                <a:effectLst/>
                <a:latin typeface="ヒラギノ角ゴ Pro W3"/>
              </a:rPr>
              <a:t>合計</a:t>
            </a:r>
            <a:r>
              <a:rPr lang="en-US" altLang="ja-JP" sz="1400" b="0" i="0" dirty="0">
                <a:solidFill>
                  <a:srgbClr val="333333"/>
                </a:solidFill>
                <a:effectLst/>
                <a:latin typeface="ヒラギノ角ゴ Pro W3"/>
              </a:rPr>
              <a:t>…</a:t>
            </a:r>
            <a:r>
              <a:rPr lang="ja-JP" altLang="en-US" sz="1400" b="1" i="0" dirty="0">
                <a:solidFill>
                  <a:srgbClr val="FF0000"/>
                </a:solidFill>
                <a:effectLst/>
                <a:latin typeface="ヒラギノ角ゴ Pro W3"/>
              </a:rPr>
              <a:t>約</a:t>
            </a:r>
            <a:r>
              <a:rPr lang="en-US" altLang="ja-JP" sz="1400" b="1" i="0" dirty="0">
                <a:solidFill>
                  <a:srgbClr val="FF0000"/>
                </a:solidFill>
                <a:effectLst/>
                <a:latin typeface="ヒラギノ角ゴ Pro W3"/>
              </a:rPr>
              <a:t>220</a:t>
            </a:r>
            <a:r>
              <a:rPr lang="ja-JP" altLang="en-US" sz="1400" b="1" i="0" dirty="0">
                <a:solidFill>
                  <a:srgbClr val="FF0000"/>
                </a:solidFill>
                <a:effectLst/>
                <a:latin typeface="ヒラギノ角ゴ Pro W3"/>
              </a:rPr>
              <a:t>万円</a:t>
            </a:r>
            <a:endParaRPr lang="ja-JP" altLang="en-US" sz="1400" b="0" i="0" dirty="0">
              <a:solidFill>
                <a:srgbClr val="FF0000"/>
              </a:solidFill>
              <a:effectLst/>
              <a:latin typeface="ヒラギノ角ゴ Pro W3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6103EED-24F5-444C-AD57-F07A47D7DB11}"/>
              </a:ext>
            </a:extLst>
          </p:cNvPr>
          <p:cNvSpPr txBox="1"/>
          <p:nvPr/>
        </p:nvSpPr>
        <p:spPr>
          <a:xfrm>
            <a:off x="335559" y="1188884"/>
            <a:ext cx="798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実際、日本企業が</a:t>
            </a:r>
            <a:r>
              <a:rPr kumimoji="1" lang="ja-JP" altLang="en-US" sz="1400" b="1" u="sng" dirty="0"/>
              <a:t>自社で海外の展示会に出展</a:t>
            </a:r>
            <a:r>
              <a:rPr kumimoji="1" lang="ja-JP" altLang="en-US" sz="1400" b="1" dirty="0"/>
              <a:t>する場合、どのくらいの費用が掛かるでしょうか？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0517C900-9205-4F6F-A821-5E4A9DE421E5}"/>
              </a:ext>
            </a:extLst>
          </p:cNvPr>
          <p:cNvSpPr/>
          <p:nvPr/>
        </p:nvSpPr>
        <p:spPr>
          <a:xfrm>
            <a:off x="360812" y="1595808"/>
            <a:ext cx="1094678" cy="3385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予測費用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561B8CF-0FFE-473D-B58B-60CFC295BE49}"/>
              </a:ext>
            </a:extLst>
          </p:cNvPr>
          <p:cNvSpPr/>
          <p:nvPr/>
        </p:nvSpPr>
        <p:spPr>
          <a:xfrm>
            <a:off x="465674" y="3620619"/>
            <a:ext cx="884953" cy="360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/>
              <a:t>効果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E75761-0202-422F-A746-4098F6474CB6}"/>
              </a:ext>
            </a:extLst>
          </p:cNvPr>
          <p:cNvSpPr txBox="1"/>
          <p:nvPr/>
        </p:nvSpPr>
        <p:spPr>
          <a:xfrm>
            <a:off x="1581314" y="4397944"/>
            <a:ext cx="3649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u="sng" dirty="0"/>
              <a:t>日本から海外の展示会に参加した場合、</a:t>
            </a:r>
          </a:p>
          <a:p>
            <a:r>
              <a:rPr kumimoji="1" lang="ja-JP" altLang="en-US" sz="1400" u="sng" dirty="0"/>
              <a:t>実は、結果を残せずに帰国する企業が多い</a:t>
            </a: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A1C2B526-038F-44A1-BF41-5A9920FFA59C}"/>
              </a:ext>
            </a:extLst>
          </p:cNvPr>
          <p:cNvSpPr/>
          <p:nvPr/>
        </p:nvSpPr>
        <p:spPr>
          <a:xfrm>
            <a:off x="3108120" y="4931058"/>
            <a:ext cx="394283" cy="434461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B3F2C4-86D1-4E84-BC35-784F58CE2B0F}"/>
              </a:ext>
            </a:extLst>
          </p:cNvPr>
          <p:cNvSpPr txBox="1"/>
          <p:nvPr/>
        </p:nvSpPr>
        <p:spPr>
          <a:xfrm>
            <a:off x="1224792" y="4994399"/>
            <a:ext cx="1468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solidFill>
                  <a:srgbClr val="FF0000"/>
                </a:solidFill>
              </a:rPr>
              <a:t>その要因とは？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8A93030-BE44-40C1-85DA-87FE411A3A27}"/>
              </a:ext>
            </a:extLst>
          </p:cNvPr>
          <p:cNvSpPr/>
          <p:nvPr/>
        </p:nvSpPr>
        <p:spPr>
          <a:xfrm>
            <a:off x="1455490" y="5462837"/>
            <a:ext cx="4249024" cy="7701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現地の</a:t>
            </a:r>
            <a:r>
              <a:rPr kumimoji="1" lang="ja-JP" altLang="en-US" sz="1400" b="1" u="sng" dirty="0"/>
              <a:t>知識や情報</a:t>
            </a:r>
            <a:r>
              <a:rPr lang="ja-JP" altLang="en-US" sz="1400" dirty="0"/>
              <a:t>が</a:t>
            </a:r>
            <a:r>
              <a:rPr kumimoji="1" lang="ja-JP" altLang="en-US" sz="1400" dirty="0"/>
              <a:t>乏しい</a:t>
            </a:r>
          </a:p>
          <a:p>
            <a:pPr algn="ctr"/>
            <a:r>
              <a:rPr lang="ja-JP" altLang="en-US" sz="1400" dirty="0"/>
              <a:t>現地の</a:t>
            </a:r>
            <a:r>
              <a:rPr lang="ja-JP" altLang="en-US" sz="1400" b="1" u="sng" dirty="0"/>
              <a:t>商習慣</a:t>
            </a:r>
            <a:r>
              <a:rPr lang="ja-JP" altLang="en-US" sz="1400" dirty="0"/>
              <a:t>の</a:t>
            </a:r>
            <a:r>
              <a:rPr kumimoji="1" lang="ja-JP" altLang="en-US" sz="1400" dirty="0"/>
              <a:t>認識不足や言葉の壁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0F33682-2A2C-4EE9-8DB5-A684D9A121CE}"/>
              </a:ext>
            </a:extLst>
          </p:cNvPr>
          <p:cNvSpPr txBox="1"/>
          <p:nvPr/>
        </p:nvSpPr>
        <p:spPr>
          <a:xfrm>
            <a:off x="335559" y="895563"/>
            <a:ext cx="554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弊社は毎年、海外大型展示会の出展代行を行っております。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A93E31B-547D-4A71-8094-3F0543541E5E}"/>
              </a:ext>
            </a:extLst>
          </p:cNvPr>
          <p:cNvSpPr txBox="1"/>
          <p:nvPr/>
        </p:nvSpPr>
        <p:spPr>
          <a:xfrm>
            <a:off x="432031" y="4049748"/>
            <a:ext cx="67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では実際に費用を掛けたのはいいが、結果はどうなるのでしょうか？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E0351EA-4718-4B99-AFB7-17890E68DD0D}"/>
              </a:ext>
            </a:extLst>
          </p:cNvPr>
          <p:cNvSpPr txBox="1"/>
          <p:nvPr/>
        </p:nvSpPr>
        <p:spPr>
          <a:xfrm>
            <a:off x="276836" y="6330338"/>
            <a:ext cx="887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solidFill>
                  <a:srgbClr val="FF0000"/>
                </a:solidFill>
              </a:rPr>
              <a:t>その結果、取引に繋がらないうえブローカーに騙されたり、情報だけ取られたりしてしまうリスクが高まる</a:t>
            </a:r>
          </a:p>
        </p:txBody>
      </p:sp>
    </p:spTree>
    <p:extLst>
      <p:ext uri="{BB962C8B-B14F-4D97-AF65-F5344CB8AC3E}">
        <p14:creationId xmlns:p14="http://schemas.microsoft.com/office/powerpoint/2010/main" val="191159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37">
            <a:extLst>
              <a:ext uri="{FF2B5EF4-FFF2-40B4-BE49-F238E27FC236}">
                <a16:creationId xmlns:a16="http://schemas.microsoft.com/office/drawing/2014/main" id="{45E1FCA0-7F97-4E43-86BF-868F32808C9B}"/>
              </a:ext>
            </a:extLst>
          </p:cNvPr>
          <p:cNvCxnSpPr>
            <a:cxnSpLocks/>
          </p:cNvCxnSpPr>
          <p:nvPr/>
        </p:nvCxnSpPr>
        <p:spPr>
          <a:xfrm>
            <a:off x="0" y="705394"/>
            <a:ext cx="12192000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3DE317B-EF48-46BE-9469-0074F3B8A156}"/>
              </a:ext>
            </a:extLst>
          </p:cNvPr>
          <p:cNvSpPr txBox="1"/>
          <p:nvPr/>
        </p:nvSpPr>
        <p:spPr>
          <a:xfrm>
            <a:off x="721450" y="160215"/>
            <a:ext cx="367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海外展示会代行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83EFDC-CB1C-4460-9D35-2E37F5D4C80E}"/>
              </a:ext>
            </a:extLst>
          </p:cNvPr>
          <p:cNvSpPr txBox="1"/>
          <p:nvPr/>
        </p:nvSpPr>
        <p:spPr>
          <a:xfrm>
            <a:off x="704671" y="4404997"/>
            <a:ext cx="1837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【</a:t>
            </a:r>
            <a:r>
              <a:rPr kumimoji="1" lang="ja-JP" altLang="en-US" sz="1200" dirty="0"/>
              <a:t>直近の出展実績</a:t>
            </a:r>
            <a:r>
              <a:rPr kumimoji="1" lang="en-US" altLang="ja-JP" sz="1200" dirty="0"/>
              <a:t>】</a:t>
            </a:r>
            <a:endParaRPr kumimoji="1" lang="ja-JP" altLang="en-US" sz="1200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C1D581E6-753D-47E6-A526-C94D0F492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89889"/>
              </p:ext>
            </p:extLst>
          </p:nvPr>
        </p:nvGraphicFramePr>
        <p:xfrm>
          <a:off x="570448" y="4764272"/>
          <a:ext cx="6308523" cy="165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59866">
                  <a:extLst>
                    <a:ext uri="{9D8B030D-6E8A-4147-A177-3AD203B41FA5}">
                      <a16:colId xmlns:a16="http://schemas.microsoft.com/office/drawing/2014/main" val="1561720424"/>
                    </a:ext>
                  </a:extLst>
                </a:gridCol>
                <a:gridCol w="1894395">
                  <a:extLst>
                    <a:ext uri="{9D8B030D-6E8A-4147-A177-3AD203B41FA5}">
                      <a16:colId xmlns:a16="http://schemas.microsoft.com/office/drawing/2014/main" val="3202012425"/>
                    </a:ext>
                  </a:extLst>
                </a:gridCol>
                <a:gridCol w="1577131">
                  <a:extLst>
                    <a:ext uri="{9D8B030D-6E8A-4147-A177-3AD203B41FA5}">
                      <a16:colId xmlns:a16="http://schemas.microsoft.com/office/drawing/2014/main" val="1160376572"/>
                    </a:ext>
                  </a:extLst>
                </a:gridCol>
                <a:gridCol w="1577131">
                  <a:extLst>
                    <a:ext uri="{9D8B030D-6E8A-4147-A177-3AD203B41FA5}">
                      <a16:colId xmlns:a16="http://schemas.microsoft.com/office/drawing/2014/main" val="453971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展示会名称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中国国際健康栄養博覧会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02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出展企業数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1270</a:t>
                      </a:r>
                      <a:r>
                        <a:rPr kumimoji="1" lang="ja-JP" altLang="en-US" sz="1200" dirty="0"/>
                        <a:t>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出展企業業種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健康食品メーカー</a:t>
                      </a:r>
                    </a:p>
                    <a:p>
                      <a:pPr algn="ctr"/>
                      <a:r>
                        <a:rPr kumimoji="1" lang="ja-JP" altLang="en-US" sz="1200" dirty="0"/>
                        <a:t>販売代理会社・他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94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来場人数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約</a:t>
                      </a:r>
                      <a:r>
                        <a:rPr kumimoji="1" lang="en-US" altLang="ja-JP" sz="1200" dirty="0"/>
                        <a:t>100,000</a:t>
                      </a:r>
                      <a:r>
                        <a:rPr kumimoji="1" lang="ja-JP" altLang="en-US" sz="1200" dirty="0"/>
                        <a:t>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来場企業業種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小売と販売代理</a:t>
                      </a:r>
                    </a:p>
                    <a:p>
                      <a:pPr algn="ctr"/>
                      <a:r>
                        <a:rPr kumimoji="1" lang="ja-JP" altLang="en-US" sz="1200" dirty="0"/>
                        <a:t>その他関連業者・他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715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ブース</a:t>
                      </a:r>
                      <a:r>
                        <a:rPr kumimoji="1" lang="en-US" altLang="ja-JP" sz="1200" dirty="0"/>
                        <a:t>No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52N06</a:t>
                      </a:r>
                      <a:endParaRPr kumimoji="1" lang="ja-JP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※</a:t>
                      </a:r>
                      <a:r>
                        <a:rPr kumimoji="1" lang="ja-JP" altLang="en-US" sz="1200" dirty="0"/>
                        <a:t>データ出所　展示会運営会社より</a:t>
                      </a:r>
                      <a:r>
                        <a:rPr kumimoji="1" lang="en-US" altLang="ja-JP" sz="1200" dirty="0"/>
                        <a:t>※</a:t>
                      </a:r>
                      <a:endParaRPr kumimoji="1" lang="ja-JP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033087"/>
                  </a:ext>
                </a:extLst>
              </a:tr>
            </a:tbl>
          </a:graphicData>
        </a:graphic>
      </p:graphicFrame>
      <p:graphicFrame>
        <p:nvGraphicFramePr>
          <p:cNvPr id="6" name="表 7">
            <a:extLst>
              <a:ext uri="{FF2B5EF4-FFF2-40B4-BE49-F238E27FC236}">
                <a16:creationId xmlns:a16="http://schemas.microsoft.com/office/drawing/2014/main" id="{A319CAA6-9098-49F7-B966-3EC9AE64E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98787"/>
              </p:ext>
            </p:extLst>
          </p:nvPr>
        </p:nvGraphicFramePr>
        <p:xfrm>
          <a:off x="6989890" y="4764280"/>
          <a:ext cx="3286620" cy="16560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47593">
                  <a:extLst>
                    <a:ext uri="{9D8B030D-6E8A-4147-A177-3AD203B41FA5}">
                      <a16:colId xmlns:a16="http://schemas.microsoft.com/office/drawing/2014/main" val="458949738"/>
                    </a:ext>
                  </a:extLst>
                </a:gridCol>
                <a:gridCol w="2339027">
                  <a:extLst>
                    <a:ext uri="{9D8B030D-6E8A-4147-A177-3AD203B41FA5}">
                      <a16:colId xmlns:a16="http://schemas.microsoft.com/office/drawing/2014/main" val="3897099806"/>
                    </a:ext>
                  </a:extLst>
                </a:gridCol>
              </a:tblGrid>
              <a:tr h="414018"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展示会属性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超大型展示会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660866"/>
                  </a:ext>
                </a:extLst>
              </a:tr>
              <a:tr h="414018"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運営会社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国薬励展展覧有限会社公司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14481"/>
                  </a:ext>
                </a:extLst>
              </a:tr>
              <a:tr h="414018"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開催地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国家会展センター</a:t>
                      </a:r>
                      <a:r>
                        <a:rPr kumimoji="1" lang="en-US" altLang="ja-JP" sz="1200" dirty="0"/>
                        <a:t>(</a:t>
                      </a:r>
                      <a:r>
                        <a:rPr kumimoji="1" lang="ja-JP" altLang="en-US" sz="1200" dirty="0"/>
                        <a:t>上海</a:t>
                      </a:r>
                      <a:r>
                        <a:rPr kumimoji="1" lang="en-US" altLang="ja-JP" sz="1200" dirty="0"/>
                        <a:t>)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476981"/>
                  </a:ext>
                </a:extLst>
              </a:tr>
              <a:tr h="414018"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開催時期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2021</a:t>
                      </a:r>
                      <a:r>
                        <a:rPr kumimoji="1" lang="ja-JP" altLang="en-US" sz="1200" dirty="0"/>
                        <a:t>年</a:t>
                      </a:r>
                      <a:r>
                        <a:rPr kumimoji="1" lang="en-US" altLang="ja-JP" sz="1200" dirty="0"/>
                        <a:t>5</a:t>
                      </a:r>
                      <a:r>
                        <a:rPr kumimoji="1" lang="ja-JP" altLang="en-US" sz="1200" dirty="0"/>
                        <a:t>月</a:t>
                      </a:r>
                      <a:r>
                        <a:rPr kumimoji="1" lang="en-US" altLang="ja-JP" sz="1200" dirty="0"/>
                        <a:t>12</a:t>
                      </a:r>
                      <a:r>
                        <a:rPr kumimoji="1" lang="ja-JP" altLang="en-US" sz="1200" dirty="0"/>
                        <a:t>～</a:t>
                      </a:r>
                      <a:r>
                        <a:rPr kumimoji="1" lang="en-US" altLang="ja-JP" sz="1200" dirty="0"/>
                        <a:t>14</a:t>
                      </a:r>
                      <a:r>
                        <a:rPr kumimoji="1" lang="ja-JP" altLang="en-US" sz="1200" dirty="0"/>
                        <a:t>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805078"/>
                  </a:ext>
                </a:extLst>
              </a:tr>
            </a:tbl>
          </a:graphicData>
        </a:graphic>
      </p:graphicFrame>
      <p:pic>
        <p:nvPicPr>
          <p:cNvPr id="13" name="図 12">
            <a:extLst>
              <a:ext uri="{FF2B5EF4-FFF2-40B4-BE49-F238E27FC236}">
                <a16:creationId xmlns:a16="http://schemas.microsoft.com/office/drawing/2014/main" id="{F6EA139A-B3D7-4563-A4E4-9159B566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151" y="5302399"/>
            <a:ext cx="1344358" cy="1278602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83ED052-01C8-4397-A6CF-D4EA928A7753}"/>
              </a:ext>
            </a:extLst>
          </p:cNvPr>
          <p:cNvSpPr txBox="1"/>
          <p:nvPr/>
        </p:nvSpPr>
        <p:spPr>
          <a:xfrm>
            <a:off x="10310745" y="6581001"/>
            <a:ext cx="1730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b="0" i="0" u="none" strike="noStrike" baseline="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当展示会の生映像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</a:p>
        </p:txBody>
      </p:sp>
      <p:graphicFrame>
        <p:nvGraphicFramePr>
          <p:cNvPr id="27" name="表 9">
            <a:extLst>
              <a:ext uri="{FF2B5EF4-FFF2-40B4-BE49-F238E27FC236}">
                <a16:creationId xmlns:a16="http://schemas.microsoft.com/office/drawing/2014/main" id="{21F3D3B8-9821-41E7-80FF-11E0871F8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56765"/>
              </p:ext>
            </p:extLst>
          </p:nvPr>
        </p:nvGraphicFramePr>
        <p:xfrm>
          <a:off x="570448" y="3546759"/>
          <a:ext cx="4479723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241">
                  <a:extLst>
                    <a:ext uri="{9D8B030D-6E8A-4147-A177-3AD203B41FA5}">
                      <a16:colId xmlns:a16="http://schemas.microsoft.com/office/drawing/2014/main" val="1508547843"/>
                    </a:ext>
                  </a:extLst>
                </a:gridCol>
                <a:gridCol w="1493241">
                  <a:extLst>
                    <a:ext uri="{9D8B030D-6E8A-4147-A177-3AD203B41FA5}">
                      <a16:colId xmlns:a16="http://schemas.microsoft.com/office/drawing/2014/main" val="3549998307"/>
                    </a:ext>
                  </a:extLst>
                </a:gridCol>
                <a:gridCol w="1493241">
                  <a:extLst>
                    <a:ext uri="{9D8B030D-6E8A-4147-A177-3AD203B41FA5}">
                      <a16:colId xmlns:a16="http://schemas.microsoft.com/office/drawing/2014/main" val="89001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出展総費用　　　　</a:t>
                      </a:r>
                      <a:r>
                        <a:rPr kumimoji="1" lang="en-US" altLang="ja-JP" sz="1200" dirty="0"/>
                        <a:t>(</a:t>
                      </a:r>
                      <a:r>
                        <a:rPr kumimoji="1" lang="ja-JP" altLang="en-US" sz="1200" dirty="0"/>
                        <a:t>弊社負担</a:t>
                      </a:r>
                      <a:r>
                        <a:rPr kumimoji="1" lang="en-US" altLang="ja-JP" sz="1200" dirty="0"/>
                        <a:t>)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ブース立寄社数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有効商談社数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14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 dirty="0">
                          <a:solidFill>
                            <a:srgbClr val="FF0000"/>
                          </a:solidFill>
                        </a:rPr>
                        <a:t>約</a:t>
                      </a:r>
                      <a:r>
                        <a:rPr kumimoji="1" lang="en-US" altLang="ja-JP" sz="1200" b="1" dirty="0">
                          <a:solidFill>
                            <a:srgbClr val="FF0000"/>
                          </a:solidFill>
                        </a:rPr>
                        <a:t>250</a:t>
                      </a:r>
                      <a:r>
                        <a:rPr kumimoji="1" lang="ja-JP" altLang="en-US" sz="1200" b="1" dirty="0">
                          <a:solidFill>
                            <a:srgbClr val="FF0000"/>
                          </a:solidFill>
                        </a:rPr>
                        <a:t>万円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403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167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321578"/>
                  </a:ext>
                </a:extLst>
              </a:tr>
            </a:tbl>
          </a:graphicData>
        </a:graphic>
      </p:graphicFrame>
      <p:graphicFrame>
        <p:nvGraphicFramePr>
          <p:cNvPr id="28" name="表 11">
            <a:extLst>
              <a:ext uri="{FF2B5EF4-FFF2-40B4-BE49-F238E27FC236}">
                <a16:creationId xmlns:a16="http://schemas.microsoft.com/office/drawing/2014/main" id="{4D4AFBC4-99EC-4A14-B5F3-EA07E93A2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580616"/>
              </p:ext>
            </p:extLst>
          </p:nvPr>
        </p:nvGraphicFramePr>
        <p:xfrm>
          <a:off x="5144315" y="3540120"/>
          <a:ext cx="5761372" cy="82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343">
                  <a:extLst>
                    <a:ext uri="{9D8B030D-6E8A-4147-A177-3AD203B41FA5}">
                      <a16:colId xmlns:a16="http://schemas.microsoft.com/office/drawing/2014/main" val="3764098302"/>
                    </a:ext>
                  </a:extLst>
                </a:gridCol>
                <a:gridCol w="1440343">
                  <a:extLst>
                    <a:ext uri="{9D8B030D-6E8A-4147-A177-3AD203B41FA5}">
                      <a16:colId xmlns:a16="http://schemas.microsoft.com/office/drawing/2014/main" val="2101654062"/>
                    </a:ext>
                  </a:extLst>
                </a:gridCol>
                <a:gridCol w="1440343">
                  <a:extLst>
                    <a:ext uri="{9D8B030D-6E8A-4147-A177-3AD203B41FA5}">
                      <a16:colId xmlns:a16="http://schemas.microsoft.com/office/drawing/2014/main" val="3369209607"/>
                    </a:ext>
                  </a:extLst>
                </a:gridCol>
                <a:gridCol w="1440343">
                  <a:extLst>
                    <a:ext uri="{9D8B030D-6E8A-4147-A177-3AD203B41FA5}">
                      <a16:colId xmlns:a16="http://schemas.microsoft.com/office/drawing/2014/main" val="1143497757"/>
                    </a:ext>
                  </a:extLst>
                </a:gridCol>
              </a:tblGrid>
              <a:tr h="4196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日本側参加会員数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展示商品数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総推薦回数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/>
                        <a:t>有効推薦回数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9630"/>
                  </a:ext>
                </a:extLst>
              </a:tr>
              <a:tr h="40843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53</a:t>
                      </a:r>
                      <a:r>
                        <a:rPr kumimoji="1" lang="ja-JP" altLang="en-US" sz="1200" dirty="0"/>
                        <a:t>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191</a:t>
                      </a:r>
                      <a:r>
                        <a:rPr kumimoji="1" lang="ja-JP" altLang="en-US" sz="1200" dirty="0"/>
                        <a:t>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1307</a:t>
                      </a:r>
                      <a:r>
                        <a:rPr kumimoji="1" lang="ja-JP" altLang="en-US" sz="1200" dirty="0"/>
                        <a:t>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783</a:t>
                      </a:r>
                      <a:r>
                        <a:rPr kumimoji="1" lang="ja-JP" altLang="en-US" sz="1200" dirty="0"/>
                        <a:t>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604622"/>
                  </a:ext>
                </a:extLst>
              </a:tr>
            </a:tbl>
          </a:graphicData>
        </a:graphic>
      </p:graphicFrame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3E803ABD-0D05-4D2C-84B5-2369C2D0AA6A}"/>
              </a:ext>
            </a:extLst>
          </p:cNvPr>
          <p:cNvSpPr/>
          <p:nvPr/>
        </p:nvSpPr>
        <p:spPr>
          <a:xfrm>
            <a:off x="570448" y="3071148"/>
            <a:ext cx="1686190" cy="352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弊社出展データ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25550F26-BC32-497B-BCA8-62DFC70F88FC}"/>
              </a:ext>
            </a:extLst>
          </p:cNvPr>
          <p:cNvSpPr/>
          <p:nvPr/>
        </p:nvSpPr>
        <p:spPr>
          <a:xfrm>
            <a:off x="678108" y="855250"/>
            <a:ext cx="1470869" cy="352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重要ポイント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E696A0C-049E-403D-BED7-8DE07E63D99C}"/>
              </a:ext>
            </a:extLst>
          </p:cNvPr>
          <p:cNvSpPr txBox="1"/>
          <p:nvPr/>
        </p:nvSpPr>
        <p:spPr>
          <a:xfrm>
            <a:off x="1565944" y="1739466"/>
            <a:ext cx="303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海外バイヤーの情報を精査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3C329B9-CD82-432B-A6C4-80BA91BFD5D2}"/>
              </a:ext>
            </a:extLst>
          </p:cNvPr>
          <p:cNvSpPr txBox="1"/>
          <p:nvPr/>
        </p:nvSpPr>
        <p:spPr>
          <a:xfrm>
            <a:off x="1277923" y="1381088"/>
            <a:ext cx="361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事前に現地の情報収集・市場分析</a:t>
            </a: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2674F745-94D0-4606-9754-D3BC56812D2C}"/>
              </a:ext>
            </a:extLst>
          </p:cNvPr>
          <p:cNvSpPr/>
          <p:nvPr/>
        </p:nvSpPr>
        <p:spPr>
          <a:xfrm>
            <a:off x="5605244" y="1247558"/>
            <a:ext cx="981512" cy="889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資金</a:t>
            </a: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8C66D67B-2322-40EB-814B-A494115127C8}"/>
              </a:ext>
            </a:extLst>
          </p:cNvPr>
          <p:cNvSpPr/>
          <p:nvPr/>
        </p:nvSpPr>
        <p:spPr>
          <a:xfrm>
            <a:off x="7298422" y="1247558"/>
            <a:ext cx="981512" cy="889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知識</a:t>
            </a:r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E0D5BBB3-F1FB-4791-8907-9520E38AB171}"/>
              </a:ext>
            </a:extLst>
          </p:cNvPr>
          <p:cNvSpPr/>
          <p:nvPr/>
        </p:nvSpPr>
        <p:spPr>
          <a:xfrm>
            <a:off x="8991600" y="1262724"/>
            <a:ext cx="981512" cy="889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情報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AD4652B-3133-430F-AE6F-90B97FA4D967}"/>
              </a:ext>
            </a:extLst>
          </p:cNvPr>
          <p:cNvSpPr txBox="1"/>
          <p:nvPr/>
        </p:nvSpPr>
        <p:spPr>
          <a:xfrm>
            <a:off x="727728" y="2261263"/>
            <a:ext cx="6308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弊社では、会員様の企業データ・商品情報から市場分析</a:t>
            </a:r>
          </a:p>
          <a:p>
            <a:r>
              <a:rPr lang="ja-JP" altLang="en-US" sz="1600" dirty="0"/>
              <a:t>海外バイヤーの与信調査を行い精査、信用情報をデータ化・登録</a:t>
            </a:r>
          </a:p>
        </p:txBody>
      </p:sp>
      <p:sp>
        <p:nvSpPr>
          <p:cNvPr id="2" name="星: 7 pt 1">
            <a:extLst>
              <a:ext uri="{FF2B5EF4-FFF2-40B4-BE49-F238E27FC236}">
                <a16:creationId xmlns:a16="http://schemas.microsoft.com/office/drawing/2014/main" id="{01656C80-3A20-4BD0-BBD2-C263CA288028}"/>
              </a:ext>
            </a:extLst>
          </p:cNvPr>
          <p:cNvSpPr/>
          <p:nvPr/>
        </p:nvSpPr>
        <p:spPr>
          <a:xfrm>
            <a:off x="3241413" y="66066"/>
            <a:ext cx="1268601" cy="711810"/>
          </a:xfrm>
          <a:prstGeom prst="star7">
            <a:avLst>
              <a:gd name="adj" fmla="val 29000"/>
              <a:gd name="hf" fmla="val 102572"/>
              <a:gd name="vf" fmla="val 10521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/>
              <a:t>無料</a:t>
            </a:r>
          </a:p>
        </p:txBody>
      </p:sp>
    </p:spTree>
    <p:extLst>
      <p:ext uri="{BB962C8B-B14F-4D97-AF65-F5344CB8AC3E}">
        <p14:creationId xmlns:p14="http://schemas.microsoft.com/office/powerpoint/2010/main" val="1019294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37">
            <a:extLst>
              <a:ext uri="{FF2B5EF4-FFF2-40B4-BE49-F238E27FC236}">
                <a16:creationId xmlns:a16="http://schemas.microsoft.com/office/drawing/2014/main" id="{45E1FCA0-7F97-4E43-86BF-868F32808C9B}"/>
              </a:ext>
            </a:extLst>
          </p:cNvPr>
          <p:cNvCxnSpPr>
            <a:cxnSpLocks/>
          </p:cNvCxnSpPr>
          <p:nvPr/>
        </p:nvCxnSpPr>
        <p:spPr>
          <a:xfrm>
            <a:off x="0" y="705394"/>
            <a:ext cx="12192000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3DE317B-EF48-46BE-9469-0074F3B8A156}"/>
              </a:ext>
            </a:extLst>
          </p:cNvPr>
          <p:cNvSpPr txBox="1"/>
          <p:nvPr/>
        </p:nvSpPr>
        <p:spPr>
          <a:xfrm>
            <a:off x="721450" y="160215"/>
            <a:ext cx="367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海外展示会代行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C27C43B8-36A2-44FE-ABFC-43D922AA5652}"/>
              </a:ext>
            </a:extLst>
          </p:cNvPr>
          <p:cNvSpPr/>
          <p:nvPr/>
        </p:nvSpPr>
        <p:spPr>
          <a:xfrm>
            <a:off x="816819" y="1039024"/>
            <a:ext cx="2718036" cy="411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展示会出展　事前準備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26D48D82-E389-4B69-AC24-B512402503F6}"/>
              </a:ext>
            </a:extLst>
          </p:cNvPr>
          <p:cNvSpPr/>
          <p:nvPr/>
        </p:nvSpPr>
        <p:spPr>
          <a:xfrm>
            <a:off x="7011092" y="1050610"/>
            <a:ext cx="1778466" cy="411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展示会出展後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7200434-576A-488B-AF71-A19B08AB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504" y="3080196"/>
            <a:ext cx="3031080" cy="250058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96115A-38E1-42AF-BF92-612587595455}"/>
              </a:ext>
            </a:extLst>
          </p:cNvPr>
          <p:cNvSpPr txBox="1"/>
          <p:nvPr/>
        </p:nvSpPr>
        <p:spPr>
          <a:xfrm>
            <a:off x="8234815" y="5675395"/>
            <a:ext cx="288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各企業ごとの展示会レポート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F64103F-F4C2-4C4B-88D3-A4FB278AFB2B}"/>
              </a:ext>
            </a:extLst>
          </p:cNvPr>
          <p:cNvSpPr txBox="1"/>
          <p:nvPr/>
        </p:nvSpPr>
        <p:spPr>
          <a:xfrm>
            <a:off x="7787850" y="1828511"/>
            <a:ext cx="36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企業別に取り纏めた報告書を提出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BD570A61-BD00-4DBE-8F0F-3B659F5C97A3}"/>
              </a:ext>
            </a:extLst>
          </p:cNvPr>
          <p:cNvSpPr/>
          <p:nvPr/>
        </p:nvSpPr>
        <p:spPr>
          <a:xfrm>
            <a:off x="6394501" y="1667082"/>
            <a:ext cx="1233182" cy="1028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ニーズ</a:t>
            </a:r>
            <a:r>
              <a:rPr lang="ja-JP" altLang="en-US" dirty="0"/>
              <a:t>把握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C1E035F-C5BF-44A2-B942-D53CBC8919C3}"/>
              </a:ext>
            </a:extLst>
          </p:cNvPr>
          <p:cNvSpPr txBox="1"/>
          <p:nvPr/>
        </p:nvSpPr>
        <p:spPr>
          <a:xfrm>
            <a:off x="8172967" y="5944989"/>
            <a:ext cx="3948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chemeClr val="bg1">
                    <a:lumMod val="50000"/>
                  </a:schemeClr>
                </a:solidFill>
              </a:rPr>
              <a:t>問合せや現地バイヤー企業の生の声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6689A9D1-6396-4F46-83F3-D79F34B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17" y="3622675"/>
            <a:ext cx="2043737" cy="1533831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E86E711-2F83-4F9C-B270-10969F2FAF3A}"/>
              </a:ext>
            </a:extLst>
          </p:cNvPr>
          <p:cNvSpPr txBox="1"/>
          <p:nvPr/>
        </p:nvSpPr>
        <p:spPr>
          <a:xfrm>
            <a:off x="3254746" y="5640549"/>
            <a:ext cx="288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展示用商品海外発送　無料</a:t>
            </a:r>
            <a:endParaRPr kumimoji="1" lang="ja-JP" altLang="en-US" sz="1600" b="1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DD1EEC8-4006-422F-9EB5-98B01A7B8A85}"/>
              </a:ext>
            </a:extLst>
          </p:cNvPr>
          <p:cNvSpPr txBox="1"/>
          <p:nvPr/>
        </p:nvSpPr>
        <p:spPr>
          <a:xfrm>
            <a:off x="3251771" y="5944989"/>
            <a:ext cx="3304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</a:rPr>
              <a:t>中国へ郵送の場合、</a:t>
            </a:r>
            <a:r>
              <a:rPr lang="en-US" altLang="ja-JP" sz="1200" dirty="0">
                <a:solidFill>
                  <a:schemeClr val="bg1">
                    <a:lumMod val="50000"/>
                  </a:schemeClr>
                </a:solidFill>
              </a:rPr>
              <a:t>EMS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</a:rPr>
              <a:t>を利用</a:t>
            </a:r>
            <a:r>
              <a:rPr lang="en-US" altLang="ja-JP" sz="12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</a:rPr>
              <a:t>㎏ </a:t>
            </a:r>
            <a:r>
              <a:rPr lang="en-US" altLang="ja-JP" sz="1200" dirty="0">
                <a:solidFill>
                  <a:schemeClr val="bg1">
                    <a:lumMod val="50000"/>
                  </a:schemeClr>
                </a:solidFill>
              </a:rPr>
              <a:t>3300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</a:rPr>
              <a:t>円　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F9DA158-E1ED-4F72-B2FF-D02FB88273AD}"/>
              </a:ext>
            </a:extLst>
          </p:cNvPr>
          <p:cNvSpPr txBox="1"/>
          <p:nvPr/>
        </p:nvSpPr>
        <p:spPr>
          <a:xfrm>
            <a:off x="718916" y="5637950"/>
            <a:ext cx="210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ジャトラ展示</a:t>
            </a:r>
            <a:r>
              <a:rPr kumimoji="1" lang="en-US" altLang="ja-JP" sz="1600" b="1" dirty="0"/>
              <a:t>HP</a:t>
            </a:r>
            <a:r>
              <a:rPr lang="ja-JP" altLang="en-US" sz="1600" b="1" dirty="0"/>
              <a:t>登録</a:t>
            </a:r>
            <a:endParaRPr kumimoji="1" lang="ja-JP" altLang="en-US" sz="1600" b="1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621D73A-AD10-478B-94DF-499763885CD8}"/>
              </a:ext>
            </a:extLst>
          </p:cNvPr>
          <p:cNvSpPr txBox="1"/>
          <p:nvPr/>
        </p:nvSpPr>
        <p:spPr>
          <a:xfrm>
            <a:off x="1462774" y="1932277"/>
            <a:ext cx="414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商品情報を頂いた後、</a:t>
            </a:r>
            <a:r>
              <a:rPr lang="ja-JP" altLang="en-US" u="sng" dirty="0"/>
              <a:t>翻訳・資料作成</a:t>
            </a:r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3A5E10E0-DE78-46AD-B619-6BD1978A2767}"/>
              </a:ext>
            </a:extLst>
          </p:cNvPr>
          <p:cNvSpPr/>
          <p:nvPr/>
        </p:nvSpPr>
        <p:spPr>
          <a:xfrm>
            <a:off x="230696" y="1688164"/>
            <a:ext cx="1233182" cy="1028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商品</a:t>
            </a:r>
          </a:p>
          <a:p>
            <a:pPr algn="ctr"/>
            <a:r>
              <a:rPr kumimoji="1" lang="ja-JP" altLang="en-US" dirty="0"/>
              <a:t>選定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BE616534-8D0C-4DC7-BB74-17F464D22A0A}"/>
              </a:ext>
            </a:extLst>
          </p:cNvPr>
          <p:cNvSpPr txBox="1"/>
          <p:nvPr/>
        </p:nvSpPr>
        <p:spPr>
          <a:xfrm>
            <a:off x="1445271" y="2326360"/>
            <a:ext cx="402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その後、</a:t>
            </a:r>
            <a:r>
              <a:rPr kumimoji="1" lang="en-US" altLang="ja-JP" dirty="0"/>
              <a:t>HP</a:t>
            </a:r>
            <a:r>
              <a:rPr kumimoji="1" lang="ja-JP" altLang="en-US" dirty="0"/>
              <a:t>登録やサンプル品の発送</a:t>
            </a: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3043F0B5-05A4-4BE1-BB3E-DFEA615CA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39" y="3499034"/>
            <a:ext cx="1900643" cy="1878502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D8455780-6779-4336-8DE9-2C6A915D4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483" y="3966106"/>
            <a:ext cx="1386288" cy="1468599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62235B33-65E9-4796-AFD5-1F6C92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31" y="4407215"/>
            <a:ext cx="1483627" cy="1173566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26D65223-EED4-453A-B904-4862E53A588C}"/>
              </a:ext>
            </a:extLst>
          </p:cNvPr>
          <p:cNvSpPr txBox="1"/>
          <p:nvPr/>
        </p:nvSpPr>
        <p:spPr>
          <a:xfrm>
            <a:off x="7787850" y="2247824"/>
            <a:ext cx="394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展示会後の取引もトータルサポート</a:t>
            </a:r>
          </a:p>
        </p:txBody>
      </p:sp>
    </p:spTree>
    <p:extLst>
      <p:ext uri="{BB962C8B-B14F-4D97-AF65-F5344CB8AC3E}">
        <p14:creationId xmlns:p14="http://schemas.microsoft.com/office/powerpoint/2010/main" val="1675399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3324</TotalTime>
  <Words>1883</Words>
  <Application>Microsoft Office PowerPoint</Application>
  <PresentationFormat>ワイド画面</PresentationFormat>
  <Paragraphs>236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5" baseType="lpstr">
      <vt:lpstr>-apple-system</vt:lpstr>
      <vt:lpstr>ＭＳ Ｐゴシック</vt:lpstr>
      <vt:lpstr>Noto Sans Japanese</vt:lpstr>
      <vt:lpstr>Noto Sans JP</vt:lpstr>
      <vt:lpstr>Poppins</vt:lpstr>
      <vt:lpstr>Yu Gothic Medium</vt:lpstr>
      <vt:lpstr>ヒラギノ角ゴ Pro W3</vt:lpstr>
      <vt:lpstr>メイリオ</vt:lpstr>
      <vt:lpstr>游ゴシック</vt:lpstr>
      <vt:lpstr>游ゴシック Light</vt:lpstr>
      <vt:lpstr>Arial</vt:lpstr>
      <vt:lpstr>Open Sans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world-navigator</dc:creator>
  <cp:lastModifiedBy> </cp:lastModifiedBy>
  <cp:revision>199</cp:revision>
  <cp:lastPrinted>2021-07-15T08:04:10Z</cp:lastPrinted>
  <dcterms:created xsi:type="dcterms:W3CDTF">2021-07-07T01:43:47Z</dcterms:created>
  <dcterms:modified xsi:type="dcterms:W3CDTF">2021-07-19T09:32:57Z</dcterms:modified>
</cp:coreProperties>
</file>